
<file path=[Content_Types].xml><?xml version="1.0" encoding="utf-8"?>
<Types xmlns="http://schemas.openxmlformats.org/package/2006/content-types">
  <Default Extension="jpeg" ContentType="image/jpeg"/>
  <Default Extension="jpg" ContentType="image/jpeg"/>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256" r:id="rId2"/>
    <p:sldId id="265" r:id="rId3"/>
    <p:sldId id="276" r:id="rId4"/>
    <p:sldId id="277" r:id="rId5"/>
    <p:sldId id="278" r:id="rId6"/>
    <p:sldId id="279" r:id="rId7"/>
    <p:sldId id="281" r:id="rId8"/>
    <p:sldId id="280" r:id="rId9"/>
    <p:sldId id="282" r:id="rId10"/>
    <p:sldId id="283" r:id="rId11"/>
    <p:sldId id="284" r:id="rId12"/>
    <p:sldId id="285" r:id="rId13"/>
    <p:sldId id="286" r:id="rId14"/>
    <p:sldId id="289" r:id="rId15"/>
    <p:sldId id="292" r:id="rId16"/>
    <p:sldId id="287" r:id="rId17"/>
    <p:sldId id="290" r:id="rId18"/>
    <p:sldId id="267" r:id="rId19"/>
    <p:sldId id="29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48" autoAdjust="0"/>
    <p:restoredTop sz="94660"/>
  </p:normalViewPr>
  <p:slideViewPr>
    <p:cSldViewPr>
      <p:cViewPr varScale="1">
        <p:scale>
          <a:sx n="113" d="100"/>
          <a:sy n="113" d="100"/>
        </p:scale>
        <p:origin x="306" y="102"/>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2B48F5-BACC-47D6-A0F7-82FBF9C6BC85}" type="datetimeFigureOut">
              <a:rPr lang="en-US"/>
              <a:t>6/11/2022</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ACAF8E-318A-4EFE-8633-D9E72ABCE0ED}" type="slidenum">
              <a:rPr/>
              <a:t>‹#›</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0T15:38:52.505"/>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0T15:38:56.090"/>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0T15:38:52.505"/>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0T15:38:53.375"/>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0T15:38:53.709"/>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0T15:38:55.057"/>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0T15:38:56.090"/>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0T18:10:53.414"/>
    </inkml:context>
    <inkml:brush xml:id="br0">
      <inkml:brushProperty name="width" value="0.35" units="cm"/>
      <inkml:brushProperty name="height" value="0.35" units="cm"/>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0T15:38:53.375"/>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0T15:38:53.709"/>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0T15:38:55.057"/>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0T15:38:56.090"/>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0T15:38:52.505"/>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0T15:38:53.375"/>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0T15:38:53.709"/>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0T15:38:55.057"/>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1CD00-5424-4675-AB18-2C419B060449}" type="datetimeFigureOut">
              <a:rPr lang="en-US"/>
              <a:t>6/11/2022</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2CF44-2B13-41B4-A334-1CDF534EEBBF}" type="slidenum">
              <a:r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white">
          <a:xfrm>
            <a:off x="1066800" y="3165763"/>
            <a:ext cx="10058400" cy="1711037"/>
          </a:xfrm>
        </p:spPr>
        <p:txBody>
          <a:bodyPr anchor="b">
            <a:normAutofit/>
          </a:bodyPr>
          <a:lstStyle>
            <a:lvl1pPr algn="l">
              <a:lnSpc>
                <a:spcPct val="80000"/>
              </a:lnSpc>
              <a:defRPr sz="54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bwMode="white">
          <a:xfrm>
            <a:off x="1066800" y="4953000"/>
            <a:ext cx="100584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199"/>
            <a:ext cx="1943100" cy="56388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457199"/>
            <a:ext cx="7048500" cy="56388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anchor="b">
            <a:normAutofit/>
          </a:bodyPr>
          <a:lstStyle>
            <a:lvl1pPr>
              <a:defRPr sz="54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1524000" y="4589463"/>
            <a:ext cx="9144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5270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70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76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76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97952" y="1600200"/>
            <a:ext cx="3127248" cy="1828800"/>
          </a:xfrm>
        </p:spPr>
        <p:txBody>
          <a:bodyPr anchor="b">
            <a:normAutofit/>
          </a:bodyPr>
          <a:lstStyle>
            <a:lvl1pPr>
              <a:defRPr sz="3400"/>
            </a:lvl1pPr>
          </a:lstStyle>
          <a:p>
            <a:r>
              <a:rPr lang="en-US"/>
              <a:t>Click to edit Master title style</a:t>
            </a:r>
          </a:p>
        </p:txBody>
      </p:sp>
      <p:sp>
        <p:nvSpPr>
          <p:cNvPr id="3" name="Picture Placeholder 2"/>
          <p:cNvSpPr>
            <a:spLocks noGrp="1"/>
          </p:cNvSpPr>
          <p:nvPr>
            <p:ph type="pic" idx="1"/>
          </p:nvPr>
        </p:nvSpPr>
        <p:spPr>
          <a:xfrm>
            <a:off x="781251" y="777240"/>
            <a:ext cx="64008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97952" y="3429000"/>
            <a:ext cx="3127248"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Rectangle 7" descr="An empty placeholder to add an image. Click on the placeholder and select the image that you wish to add."/>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97724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1100">
                <a:solidFill>
                  <a:schemeClr val="tx1">
                    <a:lumMod val="85000"/>
                  </a:schemeClr>
                </a:solidFill>
              </a:defRPr>
            </a:lvl1pPr>
          </a:lstStyle>
          <a:p>
            <a:endParaRPr lang="en-US" dirty="0"/>
          </a:p>
        </p:txBody>
      </p:sp>
      <p:sp>
        <p:nvSpPr>
          <p:cNvPr id="4" name="Date Placehold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endParaRPr lang="en-US"/>
          </a:p>
        </p:txBody>
      </p:sp>
      <p:sp>
        <p:nvSpPr>
          <p:cNvPr id="6" name="Slide Number Placehold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20.png"/><Relationship Id="rId3" Type="http://schemas.openxmlformats.org/officeDocument/2006/relationships/image" Target="../media/image14.png"/><Relationship Id="rId7" Type="http://schemas.openxmlformats.org/officeDocument/2006/relationships/image" Target="../media/image180.png"/><Relationship Id="rId12" Type="http://schemas.openxmlformats.org/officeDocument/2006/relationships/image" Target="../media/image19.pn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customXml" Target="../ink/ink1.xml"/><Relationship Id="rId11" Type="http://schemas.openxmlformats.org/officeDocument/2006/relationships/customXml" Target="../ink/ink5.xml"/><Relationship Id="rId5" Type="http://schemas.openxmlformats.org/officeDocument/2006/relationships/image" Target="../media/image18.png"/><Relationship Id="rId15" Type="http://schemas.openxmlformats.org/officeDocument/2006/relationships/image" Target="../media/image21.png"/><Relationship Id="rId10" Type="http://schemas.openxmlformats.org/officeDocument/2006/relationships/customXml" Target="../ink/ink4.xml"/><Relationship Id="rId4" Type="http://schemas.openxmlformats.org/officeDocument/2006/relationships/image" Target="../media/image15.png"/><Relationship Id="rId9" Type="http://schemas.openxmlformats.org/officeDocument/2006/relationships/customXml" Target="../ink/ink3.xml"/><Relationship Id="rId1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customXml" Target="../ink/ink7.xml"/><Relationship Id="rId13" Type="http://schemas.openxmlformats.org/officeDocument/2006/relationships/image" Target="../media/image22.png"/><Relationship Id="rId3" Type="http://schemas.openxmlformats.org/officeDocument/2006/relationships/image" Target="../media/image14.png"/><Relationship Id="rId7" Type="http://schemas.openxmlformats.org/officeDocument/2006/relationships/image" Target="../media/image180.png"/><Relationship Id="rId12" Type="http://schemas.openxmlformats.org/officeDocument/2006/relationships/image" Target="../media/image19.pn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customXml" Target="../ink/ink6.xml"/><Relationship Id="rId11" Type="http://schemas.openxmlformats.org/officeDocument/2006/relationships/customXml" Target="../ink/ink10.xml"/><Relationship Id="rId5" Type="http://schemas.openxmlformats.org/officeDocument/2006/relationships/image" Target="../media/image18.png"/><Relationship Id="rId15" Type="http://schemas.openxmlformats.org/officeDocument/2006/relationships/image" Target="../media/image24.png"/><Relationship Id="rId10" Type="http://schemas.openxmlformats.org/officeDocument/2006/relationships/customXml" Target="../ink/ink9.xml"/><Relationship Id="rId4" Type="http://schemas.openxmlformats.org/officeDocument/2006/relationships/image" Target="../media/image15.png"/><Relationship Id="rId9" Type="http://schemas.openxmlformats.org/officeDocument/2006/relationships/customXml" Target="../ink/ink8.xml"/><Relationship Id="rId14"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customXml" Target="../ink/ink12.xml"/><Relationship Id="rId13" Type="http://schemas.openxmlformats.org/officeDocument/2006/relationships/image" Target="../media/image22.png"/><Relationship Id="rId3" Type="http://schemas.openxmlformats.org/officeDocument/2006/relationships/image" Target="../media/image14.png"/><Relationship Id="rId7" Type="http://schemas.openxmlformats.org/officeDocument/2006/relationships/image" Target="../media/image180.png"/><Relationship Id="rId12" Type="http://schemas.openxmlformats.org/officeDocument/2006/relationships/image" Target="../media/image19.pn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customXml" Target="../ink/ink11.xml"/><Relationship Id="rId11" Type="http://schemas.openxmlformats.org/officeDocument/2006/relationships/customXml" Target="../ink/ink15.xml"/><Relationship Id="rId5" Type="http://schemas.openxmlformats.org/officeDocument/2006/relationships/image" Target="../media/image18.png"/><Relationship Id="rId10" Type="http://schemas.openxmlformats.org/officeDocument/2006/relationships/customXml" Target="../ink/ink14.xml"/><Relationship Id="rId4" Type="http://schemas.openxmlformats.org/officeDocument/2006/relationships/image" Target="../media/image15.png"/><Relationship Id="rId9" Type="http://schemas.openxmlformats.org/officeDocument/2006/relationships/customXml" Target="../ink/ink13.xml"/><Relationship Id="rId1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customXml" Target="../ink/ink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6930" y="2997363"/>
            <a:ext cx="10058400" cy="1711037"/>
          </a:xfrm>
        </p:spPr>
        <p:txBody>
          <a:bodyPr/>
          <a:lstStyle/>
          <a:p>
            <a:r>
              <a:rPr lang="it-IT" dirty="0"/>
              <a:t>Distributed AI</a:t>
            </a:r>
            <a:endParaRPr dirty="0"/>
          </a:p>
        </p:txBody>
      </p:sp>
      <p:sp>
        <p:nvSpPr>
          <p:cNvPr id="3" name="Subtitle 2"/>
          <p:cNvSpPr>
            <a:spLocks noGrp="1"/>
          </p:cNvSpPr>
          <p:nvPr>
            <p:ph type="subTitle" idx="1"/>
          </p:nvPr>
        </p:nvSpPr>
        <p:spPr>
          <a:xfrm>
            <a:off x="506930" y="4708400"/>
            <a:ext cx="10058400" cy="685800"/>
          </a:xfrm>
        </p:spPr>
        <p:txBody>
          <a:bodyPr/>
          <a:lstStyle/>
          <a:p>
            <a:r>
              <a:rPr dirty="0"/>
              <a:t>S</a:t>
            </a:r>
            <a:r>
              <a:rPr lang="it-IT" dirty="0"/>
              <a:t>warm intelligence - Annular sorting</a:t>
            </a:r>
            <a:endParaRPr dirty="0"/>
          </a:p>
        </p:txBody>
      </p:sp>
      <p:pic>
        <p:nvPicPr>
          <p:cNvPr id="5" name="Picture 4">
            <a:extLst>
              <a:ext uri="{FF2B5EF4-FFF2-40B4-BE49-F238E27FC236}">
                <a16:creationId xmlns:a16="http://schemas.microsoft.com/office/drawing/2014/main" id="{238AD6D7-D684-4E8D-B3DA-EA0A4A23BF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72064" y="3165763"/>
            <a:ext cx="2376264" cy="2373624"/>
          </a:xfrm>
          <a:prstGeom prst="rect">
            <a:avLst/>
          </a:prstGeom>
        </p:spPr>
      </p:pic>
      <p:pic>
        <p:nvPicPr>
          <p:cNvPr id="7" name="Picture 6">
            <a:extLst>
              <a:ext uri="{FF2B5EF4-FFF2-40B4-BE49-F238E27FC236}">
                <a16:creationId xmlns:a16="http://schemas.microsoft.com/office/drawing/2014/main" id="{C5983983-975E-43C3-A9F7-A5CCEB38B0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04312" y="3545190"/>
            <a:ext cx="1616565" cy="1614769"/>
          </a:xfrm>
          <a:prstGeom prst="rect">
            <a:avLst/>
          </a:prstGeom>
        </p:spPr>
      </p:pic>
      <p:pic>
        <p:nvPicPr>
          <p:cNvPr id="9" name="Picture 8">
            <a:extLst>
              <a:ext uri="{FF2B5EF4-FFF2-40B4-BE49-F238E27FC236}">
                <a16:creationId xmlns:a16="http://schemas.microsoft.com/office/drawing/2014/main" id="{56E86857-2B61-4605-90DE-C707A589CC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5330" y="3852882"/>
            <a:ext cx="1296144" cy="1294704"/>
          </a:xfrm>
          <a:prstGeom prst="rect">
            <a:avLst/>
          </a:prstGeom>
        </p:spPr>
      </p:pic>
      <p:sp>
        <p:nvSpPr>
          <p:cNvPr id="4" name="TextBox 3">
            <a:extLst>
              <a:ext uri="{FF2B5EF4-FFF2-40B4-BE49-F238E27FC236}">
                <a16:creationId xmlns:a16="http://schemas.microsoft.com/office/drawing/2014/main" id="{48BCC477-F92C-1547-B7E6-B55B521FEA65}"/>
              </a:ext>
            </a:extLst>
          </p:cNvPr>
          <p:cNvSpPr txBox="1"/>
          <p:nvPr/>
        </p:nvSpPr>
        <p:spPr>
          <a:xfrm>
            <a:off x="510546" y="5147586"/>
            <a:ext cx="2232248" cy="369332"/>
          </a:xfrm>
          <a:prstGeom prst="rect">
            <a:avLst/>
          </a:prstGeom>
          <a:noFill/>
        </p:spPr>
        <p:txBody>
          <a:bodyPr wrap="square" rtlCol="0">
            <a:spAutoFit/>
          </a:bodyPr>
          <a:lstStyle/>
          <a:p>
            <a:r>
              <a:rPr lang="it-IT" dirty="0"/>
              <a:t>Gabriele Rosati</a:t>
            </a:r>
          </a:p>
        </p:txBody>
      </p:sp>
    </p:spTree>
    <p:extLst>
      <p:ext uri="{BB962C8B-B14F-4D97-AF65-F5344CB8AC3E}">
        <p14:creationId xmlns:p14="http://schemas.microsoft.com/office/powerpoint/2010/main" val="242453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3647220" y="190500"/>
            <a:ext cx="9144000" cy="1143000"/>
          </a:xfrm>
        </p:spPr>
        <p:txBody>
          <a:bodyPr/>
          <a:lstStyle/>
          <a:p>
            <a:r>
              <a:rPr lang="it-IT" dirty="0"/>
              <a:t> The experiment</a:t>
            </a:r>
            <a:br>
              <a:rPr lang="it-IT" dirty="0"/>
            </a:br>
            <a:r>
              <a:rPr lang="it-IT" dirty="0"/>
              <a:t>	</a:t>
            </a:r>
            <a:r>
              <a:rPr lang="it-IT" sz="2000" dirty="0"/>
              <a:t>Specifications</a:t>
            </a:r>
            <a:endParaRPr sz="2000" dirty="0"/>
          </a:p>
        </p:txBody>
      </p:sp>
      <p:pic>
        <p:nvPicPr>
          <p:cNvPr id="3" name="Picture 2" descr="A picture containing insect&#10;&#10;Description automatically generated">
            <a:extLst>
              <a:ext uri="{FF2B5EF4-FFF2-40B4-BE49-F238E27FC236}">
                <a16:creationId xmlns:a16="http://schemas.microsoft.com/office/drawing/2014/main" id="{738FA3EF-6649-4415-8092-EFC9C70EA7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71005" y="5055510"/>
            <a:ext cx="2376264" cy="1791109"/>
          </a:xfrm>
          <a:prstGeom prst="rect">
            <a:avLst/>
          </a:prstGeom>
        </p:spPr>
      </p:pic>
      <p:sp>
        <p:nvSpPr>
          <p:cNvPr id="4" name="Content Placeholder 3">
            <a:extLst>
              <a:ext uri="{FF2B5EF4-FFF2-40B4-BE49-F238E27FC236}">
                <a16:creationId xmlns:a16="http://schemas.microsoft.com/office/drawing/2014/main" id="{6A488F67-C760-18D9-2352-B76AC143A7FA}"/>
              </a:ext>
            </a:extLst>
          </p:cNvPr>
          <p:cNvSpPr>
            <a:spLocks noGrp="1"/>
          </p:cNvSpPr>
          <p:nvPr>
            <p:ph idx="1"/>
          </p:nvPr>
        </p:nvSpPr>
        <p:spPr>
          <a:xfrm>
            <a:off x="983432" y="1343696"/>
            <a:ext cx="9361040" cy="4533575"/>
          </a:xfrm>
        </p:spPr>
        <p:txBody>
          <a:bodyPr/>
          <a:lstStyle/>
          <a:p>
            <a:r>
              <a:rPr lang="it-IT" sz="2400" dirty="0">
                <a:solidFill>
                  <a:schemeClr val="accent1">
                    <a:lumMod val="75000"/>
                  </a:schemeClr>
                </a:solidFill>
              </a:rPr>
              <a:t>The core algorithm</a:t>
            </a:r>
          </a:p>
        </p:txBody>
      </p:sp>
      <p:pic>
        <p:nvPicPr>
          <p:cNvPr id="7" name="Picture 6">
            <a:extLst>
              <a:ext uri="{FF2B5EF4-FFF2-40B4-BE49-F238E27FC236}">
                <a16:creationId xmlns:a16="http://schemas.microsoft.com/office/drawing/2014/main" id="{DD068C38-91BF-2383-B132-8923E62394B5}"/>
              </a:ext>
            </a:extLst>
          </p:cNvPr>
          <p:cNvPicPr>
            <a:picLocks noChangeAspect="1"/>
          </p:cNvPicPr>
          <p:nvPr/>
        </p:nvPicPr>
        <p:blipFill>
          <a:blip r:embed="rId3"/>
          <a:stretch>
            <a:fillRect/>
          </a:stretch>
        </p:blipFill>
        <p:spPr>
          <a:xfrm>
            <a:off x="1680011" y="2919940"/>
            <a:ext cx="1066891" cy="1018120"/>
          </a:xfrm>
          <a:prstGeom prst="rect">
            <a:avLst/>
          </a:prstGeom>
        </p:spPr>
      </p:pic>
      <p:pic>
        <p:nvPicPr>
          <p:cNvPr id="8" name="Picture 7">
            <a:extLst>
              <a:ext uri="{FF2B5EF4-FFF2-40B4-BE49-F238E27FC236}">
                <a16:creationId xmlns:a16="http://schemas.microsoft.com/office/drawing/2014/main" id="{4187A299-5786-AA9C-1D06-64C5E81274CB}"/>
              </a:ext>
            </a:extLst>
          </p:cNvPr>
          <p:cNvPicPr>
            <a:picLocks noChangeAspect="1"/>
          </p:cNvPicPr>
          <p:nvPr/>
        </p:nvPicPr>
        <p:blipFill>
          <a:blip r:embed="rId4"/>
          <a:stretch>
            <a:fillRect/>
          </a:stretch>
        </p:blipFill>
        <p:spPr>
          <a:xfrm>
            <a:off x="780635" y="2996952"/>
            <a:ext cx="1066892" cy="1066892"/>
          </a:xfrm>
          <a:prstGeom prst="rect">
            <a:avLst/>
          </a:prstGeom>
        </p:spPr>
      </p:pic>
      <p:sp>
        <p:nvSpPr>
          <p:cNvPr id="10" name="Speech Bubble: Oval 9">
            <a:extLst>
              <a:ext uri="{FF2B5EF4-FFF2-40B4-BE49-F238E27FC236}">
                <a16:creationId xmlns:a16="http://schemas.microsoft.com/office/drawing/2014/main" id="{C63BC4F7-DE97-57D0-0750-DF84702F2D36}"/>
              </a:ext>
            </a:extLst>
          </p:cNvPr>
          <p:cNvSpPr/>
          <p:nvPr/>
        </p:nvSpPr>
        <p:spPr>
          <a:xfrm>
            <a:off x="1314080" y="1991894"/>
            <a:ext cx="1454056" cy="1077066"/>
          </a:xfrm>
          <a:prstGeom prst="wedgeEllipse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TextBox 10">
            <a:extLst>
              <a:ext uri="{FF2B5EF4-FFF2-40B4-BE49-F238E27FC236}">
                <a16:creationId xmlns:a16="http://schemas.microsoft.com/office/drawing/2014/main" id="{476606E4-CD43-3C4C-D83F-B5FC8056983F}"/>
              </a:ext>
            </a:extLst>
          </p:cNvPr>
          <p:cNvSpPr txBox="1"/>
          <p:nvPr/>
        </p:nvSpPr>
        <p:spPr>
          <a:xfrm>
            <a:off x="1420697" y="2171258"/>
            <a:ext cx="1454056" cy="646331"/>
          </a:xfrm>
          <a:prstGeom prst="rect">
            <a:avLst/>
          </a:prstGeom>
          <a:noFill/>
        </p:spPr>
        <p:txBody>
          <a:bodyPr wrap="square" rtlCol="0">
            <a:spAutoFit/>
          </a:bodyPr>
          <a:lstStyle/>
          <a:p>
            <a:r>
              <a:rPr lang="it-IT" dirty="0"/>
              <a:t>Should I drop it here? </a:t>
            </a:r>
          </a:p>
        </p:txBody>
      </p:sp>
      <p:pic>
        <p:nvPicPr>
          <p:cNvPr id="20" name="Picture 19">
            <a:extLst>
              <a:ext uri="{FF2B5EF4-FFF2-40B4-BE49-F238E27FC236}">
                <a16:creationId xmlns:a16="http://schemas.microsoft.com/office/drawing/2014/main" id="{4311C057-54F4-3E65-704D-998233ECF25F}"/>
              </a:ext>
            </a:extLst>
          </p:cNvPr>
          <p:cNvPicPr>
            <a:picLocks noChangeAspect="1"/>
          </p:cNvPicPr>
          <p:nvPr/>
        </p:nvPicPr>
        <p:blipFill>
          <a:blip r:embed="rId5"/>
          <a:stretch>
            <a:fillRect/>
          </a:stretch>
        </p:blipFill>
        <p:spPr>
          <a:xfrm>
            <a:off x="0" y="5889393"/>
            <a:ext cx="4078577" cy="969348"/>
          </a:xfrm>
          <a:prstGeom prst="rect">
            <a:avLst/>
          </a:prstGeom>
        </p:spPr>
      </p:pic>
      <p:pic>
        <p:nvPicPr>
          <p:cNvPr id="21" name="Picture 20">
            <a:extLst>
              <a:ext uri="{FF2B5EF4-FFF2-40B4-BE49-F238E27FC236}">
                <a16:creationId xmlns:a16="http://schemas.microsoft.com/office/drawing/2014/main" id="{19C523B4-D221-F807-DD48-900E693708CF}"/>
              </a:ext>
            </a:extLst>
          </p:cNvPr>
          <p:cNvPicPr>
            <a:picLocks noChangeAspect="1"/>
          </p:cNvPicPr>
          <p:nvPr/>
        </p:nvPicPr>
        <p:blipFill>
          <a:blip r:embed="rId6"/>
          <a:stretch>
            <a:fillRect/>
          </a:stretch>
        </p:blipFill>
        <p:spPr>
          <a:xfrm>
            <a:off x="4078577" y="5877271"/>
            <a:ext cx="4078577" cy="969348"/>
          </a:xfrm>
          <a:prstGeom prst="rect">
            <a:avLst/>
          </a:prstGeom>
        </p:spPr>
      </p:pic>
      <p:sp>
        <p:nvSpPr>
          <p:cNvPr id="22" name="Slide Number Placeholder 21">
            <a:extLst>
              <a:ext uri="{FF2B5EF4-FFF2-40B4-BE49-F238E27FC236}">
                <a16:creationId xmlns:a16="http://schemas.microsoft.com/office/drawing/2014/main" id="{A538B745-40B0-426F-662D-E4D9EDAC5626}"/>
              </a:ext>
            </a:extLst>
          </p:cNvPr>
          <p:cNvSpPr>
            <a:spLocks noGrp="1"/>
          </p:cNvSpPr>
          <p:nvPr>
            <p:ph type="sldNum" sz="quarter" idx="12"/>
          </p:nvPr>
        </p:nvSpPr>
        <p:spPr/>
        <p:txBody>
          <a:bodyPr/>
          <a:lstStyle/>
          <a:p>
            <a:fld id="{E31375A4-56A4-47D6-9801-1991572033F7}" type="slidenum">
              <a:rPr lang="en-US" smtClean="0"/>
              <a:t>10</a:t>
            </a:fld>
            <a:r>
              <a:rPr lang="en-US" dirty="0"/>
              <a:t>/18</a:t>
            </a:r>
          </a:p>
        </p:txBody>
      </p:sp>
    </p:spTree>
    <p:extLst>
      <p:ext uri="{BB962C8B-B14F-4D97-AF65-F5344CB8AC3E}">
        <p14:creationId xmlns:p14="http://schemas.microsoft.com/office/powerpoint/2010/main" val="3147763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3647220" y="190500"/>
            <a:ext cx="9144000" cy="1143000"/>
          </a:xfrm>
        </p:spPr>
        <p:txBody>
          <a:bodyPr/>
          <a:lstStyle/>
          <a:p>
            <a:r>
              <a:rPr lang="it-IT" dirty="0"/>
              <a:t> The experiment</a:t>
            </a:r>
            <a:br>
              <a:rPr lang="it-IT" dirty="0"/>
            </a:br>
            <a:r>
              <a:rPr lang="it-IT" dirty="0"/>
              <a:t>	</a:t>
            </a:r>
            <a:r>
              <a:rPr lang="it-IT" sz="2000" dirty="0"/>
              <a:t>Specifications</a:t>
            </a:r>
            <a:endParaRPr sz="2000" dirty="0"/>
          </a:p>
        </p:txBody>
      </p:sp>
      <p:pic>
        <p:nvPicPr>
          <p:cNvPr id="3" name="Picture 2" descr="A picture containing insect&#10;&#10;Description automatically generated">
            <a:extLst>
              <a:ext uri="{FF2B5EF4-FFF2-40B4-BE49-F238E27FC236}">
                <a16:creationId xmlns:a16="http://schemas.microsoft.com/office/drawing/2014/main" id="{738FA3EF-6649-4415-8092-EFC9C70EA7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02652" y="4604779"/>
            <a:ext cx="2989348" cy="2253221"/>
          </a:xfrm>
          <a:prstGeom prst="rect">
            <a:avLst/>
          </a:prstGeom>
        </p:spPr>
      </p:pic>
      <p:sp>
        <p:nvSpPr>
          <p:cNvPr id="4" name="Content Placeholder 3">
            <a:extLst>
              <a:ext uri="{FF2B5EF4-FFF2-40B4-BE49-F238E27FC236}">
                <a16:creationId xmlns:a16="http://schemas.microsoft.com/office/drawing/2014/main" id="{6A488F67-C760-18D9-2352-B76AC143A7FA}"/>
              </a:ext>
            </a:extLst>
          </p:cNvPr>
          <p:cNvSpPr>
            <a:spLocks noGrp="1"/>
          </p:cNvSpPr>
          <p:nvPr>
            <p:ph idx="1"/>
          </p:nvPr>
        </p:nvSpPr>
        <p:spPr>
          <a:xfrm>
            <a:off x="983432" y="1343696"/>
            <a:ext cx="9361040" cy="4533575"/>
          </a:xfrm>
        </p:spPr>
        <p:txBody>
          <a:bodyPr/>
          <a:lstStyle/>
          <a:p>
            <a:r>
              <a:rPr lang="it-IT" sz="2400" dirty="0">
                <a:solidFill>
                  <a:schemeClr val="accent1">
                    <a:lumMod val="75000"/>
                  </a:schemeClr>
                </a:solidFill>
              </a:rPr>
              <a:t>The core algorithm</a:t>
            </a:r>
          </a:p>
        </p:txBody>
      </p:sp>
      <p:pic>
        <p:nvPicPr>
          <p:cNvPr id="7" name="Picture 6">
            <a:extLst>
              <a:ext uri="{FF2B5EF4-FFF2-40B4-BE49-F238E27FC236}">
                <a16:creationId xmlns:a16="http://schemas.microsoft.com/office/drawing/2014/main" id="{DD068C38-91BF-2383-B132-8923E62394B5}"/>
              </a:ext>
            </a:extLst>
          </p:cNvPr>
          <p:cNvPicPr>
            <a:picLocks noChangeAspect="1"/>
          </p:cNvPicPr>
          <p:nvPr/>
        </p:nvPicPr>
        <p:blipFill>
          <a:blip r:embed="rId3">
            <a:alphaModFix amt="35000"/>
          </a:blip>
          <a:stretch>
            <a:fillRect/>
          </a:stretch>
        </p:blipFill>
        <p:spPr>
          <a:xfrm>
            <a:off x="1680011" y="2919940"/>
            <a:ext cx="1091279" cy="1018120"/>
          </a:xfrm>
          <a:prstGeom prst="rect">
            <a:avLst/>
          </a:prstGeom>
        </p:spPr>
      </p:pic>
      <p:pic>
        <p:nvPicPr>
          <p:cNvPr id="8" name="Picture 7">
            <a:extLst>
              <a:ext uri="{FF2B5EF4-FFF2-40B4-BE49-F238E27FC236}">
                <a16:creationId xmlns:a16="http://schemas.microsoft.com/office/drawing/2014/main" id="{4187A299-5786-AA9C-1D06-64C5E81274CB}"/>
              </a:ext>
            </a:extLst>
          </p:cNvPr>
          <p:cNvPicPr>
            <a:picLocks noChangeAspect="1"/>
          </p:cNvPicPr>
          <p:nvPr/>
        </p:nvPicPr>
        <p:blipFill>
          <a:blip r:embed="rId4">
            <a:alphaModFix amt="35000"/>
          </a:blip>
          <a:stretch>
            <a:fillRect/>
          </a:stretch>
        </p:blipFill>
        <p:spPr>
          <a:xfrm>
            <a:off x="800592" y="3068960"/>
            <a:ext cx="1066892" cy="1066892"/>
          </a:xfrm>
          <a:prstGeom prst="rect">
            <a:avLst/>
          </a:prstGeom>
        </p:spPr>
      </p:pic>
      <p:pic>
        <p:nvPicPr>
          <p:cNvPr id="2" name="Picture 1">
            <a:extLst>
              <a:ext uri="{FF2B5EF4-FFF2-40B4-BE49-F238E27FC236}">
                <a16:creationId xmlns:a16="http://schemas.microsoft.com/office/drawing/2014/main" id="{8DD9A29D-1CD3-8525-2A07-C0EF53A3D885}"/>
              </a:ext>
            </a:extLst>
          </p:cNvPr>
          <p:cNvPicPr>
            <a:picLocks noChangeAspect="1"/>
          </p:cNvPicPr>
          <p:nvPr/>
        </p:nvPicPr>
        <p:blipFill>
          <a:blip r:embed="rId3"/>
          <a:stretch>
            <a:fillRect/>
          </a:stretch>
        </p:blipFill>
        <p:spPr>
          <a:xfrm>
            <a:off x="4462329" y="2919940"/>
            <a:ext cx="1018120" cy="1018120"/>
          </a:xfrm>
          <a:prstGeom prst="rect">
            <a:avLst/>
          </a:prstGeom>
        </p:spPr>
      </p:pic>
      <p:pic>
        <p:nvPicPr>
          <p:cNvPr id="5" name="Picture 4">
            <a:extLst>
              <a:ext uri="{FF2B5EF4-FFF2-40B4-BE49-F238E27FC236}">
                <a16:creationId xmlns:a16="http://schemas.microsoft.com/office/drawing/2014/main" id="{A6E4252B-648F-8F95-C725-2A84B074C01D}"/>
              </a:ext>
            </a:extLst>
          </p:cNvPr>
          <p:cNvPicPr>
            <a:picLocks noChangeAspect="1"/>
          </p:cNvPicPr>
          <p:nvPr/>
        </p:nvPicPr>
        <p:blipFill>
          <a:blip r:embed="rId5">
            <a:alphaModFix amt="50000"/>
          </a:blip>
          <a:stretch>
            <a:fillRect/>
          </a:stretch>
        </p:blipFill>
        <p:spPr>
          <a:xfrm>
            <a:off x="3628619" y="3117732"/>
            <a:ext cx="1018120" cy="1018120"/>
          </a:xfrm>
          <a:prstGeom prst="rect">
            <a:avLst/>
          </a:prstGeom>
        </p:spPr>
      </p:pic>
      <p:grpSp>
        <p:nvGrpSpPr>
          <p:cNvPr id="18" name="Group 17">
            <a:extLst>
              <a:ext uri="{FF2B5EF4-FFF2-40B4-BE49-F238E27FC236}">
                <a16:creationId xmlns:a16="http://schemas.microsoft.com/office/drawing/2014/main" id="{5520724F-FCEB-CB65-B528-F582A8B1E7B1}"/>
              </a:ext>
            </a:extLst>
          </p:cNvPr>
          <p:cNvGrpSpPr/>
          <p:nvPr/>
        </p:nvGrpSpPr>
        <p:grpSpPr>
          <a:xfrm>
            <a:off x="4937236" y="3416171"/>
            <a:ext cx="9000" cy="16920"/>
            <a:chOff x="4937236" y="3416171"/>
            <a:chExt cx="9000" cy="16920"/>
          </a:xfrm>
        </p:grpSpPr>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3DED1D9B-5DE2-6E0D-EB15-66A374849132}"/>
                    </a:ext>
                  </a:extLst>
                </p14:cNvPr>
                <p14:cNvContentPartPr/>
                <p14:nvPr/>
              </p14:nvContentPartPr>
              <p14:xfrm>
                <a:off x="4937236" y="3416171"/>
                <a:ext cx="360" cy="360"/>
              </p14:xfrm>
            </p:contentPart>
          </mc:Choice>
          <mc:Fallback xmlns="">
            <p:pic>
              <p:nvPicPr>
                <p:cNvPr id="6" name="Ink 5">
                  <a:extLst>
                    <a:ext uri="{FF2B5EF4-FFF2-40B4-BE49-F238E27FC236}">
                      <a16:creationId xmlns:a16="http://schemas.microsoft.com/office/drawing/2014/main" id="{3DED1D9B-5DE2-6E0D-EB15-66A374849132}"/>
                    </a:ext>
                  </a:extLst>
                </p:cNvPr>
                <p:cNvPicPr/>
                <p:nvPr/>
              </p:nvPicPr>
              <p:blipFill>
                <a:blip r:embed="rId7"/>
                <a:stretch>
                  <a:fillRect/>
                </a:stretch>
              </p:blipFill>
              <p:spPr>
                <a:xfrm>
                  <a:off x="4928596" y="340753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32B38D36-9575-CA90-531B-796AD86E1467}"/>
                    </a:ext>
                  </a:extLst>
                </p14:cNvPr>
                <p14:cNvContentPartPr/>
                <p14:nvPr/>
              </p14:nvContentPartPr>
              <p14:xfrm>
                <a:off x="4945876" y="3416171"/>
                <a:ext cx="360" cy="360"/>
              </p14:xfrm>
            </p:contentPart>
          </mc:Choice>
          <mc:Fallback xmlns="">
            <p:pic>
              <p:nvPicPr>
                <p:cNvPr id="9" name="Ink 8">
                  <a:extLst>
                    <a:ext uri="{FF2B5EF4-FFF2-40B4-BE49-F238E27FC236}">
                      <a16:creationId xmlns:a16="http://schemas.microsoft.com/office/drawing/2014/main" id="{32B38D36-9575-CA90-531B-796AD86E1467}"/>
                    </a:ext>
                  </a:extLst>
                </p:cNvPr>
                <p:cNvPicPr/>
                <p:nvPr/>
              </p:nvPicPr>
              <p:blipFill>
                <a:blip r:embed="rId7"/>
                <a:stretch>
                  <a:fillRect/>
                </a:stretch>
              </p:blipFill>
              <p:spPr>
                <a:xfrm>
                  <a:off x="4936876" y="340753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5CC05C49-C06D-DE5E-9FF8-EDAFD0B31D6D}"/>
                    </a:ext>
                  </a:extLst>
                </p14:cNvPr>
                <p14:cNvContentPartPr/>
                <p14:nvPr/>
              </p14:nvContentPartPr>
              <p14:xfrm>
                <a:off x="4945876" y="3416171"/>
                <a:ext cx="360" cy="360"/>
              </p14:xfrm>
            </p:contentPart>
          </mc:Choice>
          <mc:Fallback xmlns="">
            <p:pic>
              <p:nvPicPr>
                <p:cNvPr id="12" name="Ink 11">
                  <a:extLst>
                    <a:ext uri="{FF2B5EF4-FFF2-40B4-BE49-F238E27FC236}">
                      <a16:creationId xmlns:a16="http://schemas.microsoft.com/office/drawing/2014/main" id="{5CC05C49-C06D-DE5E-9FF8-EDAFD0B31D6D}"/>
                    </a:ext>
                  </a:extLst>
                </p:cNvPr>
                <p:cNvPicPr/>
                <p:nvPr/>
              </p:nvPicPr>
              <p:blipFill>
                <a:blip r:embed="rId7"/>
                <a:stretch>
                  <a:fillRect/>
                </a:stretch>
              </p:blipFill>
              <p:spPr>
                <a:xfrm>
                  <a:off x="4936876" y="340753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00F675A7-EB56-F2FD-6017-BE6E578D7C1F}"/>
                    </a:ext>
                  </a:extLst>
                </p14:cNvPr>
                <p14:cNvContentPartPr/>
                <p14:nvPr/>
              </p14:nvContentPartPr>
              <p14:xfrm>
                <a:off x="4945876" y="3416171"/>
                <a:ext cx="360" cy="360"/>
              </p14:xfrm>
            </p:contentPart>
          </mc:Choice>
          <mc:Fallback xmlns="">
            <p:pic>
              <p:nvPicPr>
                <p:cNvPr id="15" name="Ink 14">
                  <a:extLst>
                    <a:ext uri="{FF2B5EF4-FFF2-40B4-BE49-F238E27FC236}">
                      <a16:creationId xmlns:a16="http://schemas.microsoft.com/office/drawing/2014/main" id="{00F675A7-EB56-F2FD-6017-BE6E578D7C1F}"/>
                    </a:ext>
                  </a:extLst>
                </p:cNvPr>
                <p:cNvPicPr/>
                <p:nvPr/>
              </p:nvPicPr>
              <p:blipFill>
                <a:blip r:embed="rId7"/>
                <a:stretch>
                  <a:fillRect/>
                </a:stretch>
              </p:blipFill>
              <p:spPr>
                <a:xfrm>
                  <a:off x="4936876" y="340753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825D9CF9-002A-294F-0562-77592738D345}"/>
                    </a:ext>
                  </a:extLst>
                </p14:cNvPr>
                <p14:cNvContentPartPr/>
                <p14:nvPr/>
              </p14:nvContentPartPr>
              <p14:xfrm>
                <a:off x="4945876" y="3432731"/>
                <a:ext cx="360" cy="360"/>
              </p14:xfrm>
            </p:contentPart>
          </mc:Choice>
          <mc:Fallback xmlns="">
            <p:pic>
              <p:nvPicPr>
                <p:cNvPr id="17" name="Ink 16">
                  <a:extLst>
                    <a:ext uri="{FF2B5EF4-FFF2-40B4-BE49-F238E27FC236}">
                      <a16:creationId xmlns:a16="http://schemas.microsoft.com/office/drawing/2014/main" id="{825D9CF9-002A-294F-0562-77592738D345}"/>
                    </a:ext>
                  </a:extLst>
                </p:cNvPr>
                <p:cNvPicPr/>
                <p:nvPr/>
              </p:nvPicPr>
              <p:blipFill>
                <a:blip r:embed="rId7"/>
                <a:stretch>
                  <a:fillRect/>
                </a:stretch>
              </p:blipFill>
              <p:spPr>
                <a:xfrm>
                  <a:off x="4936876" y="3424091"/>
                  <a:ext cx="18000" cy="18000"/>
                </a:xfrm>
                <a:prstGeom prst="rect">
                  <a:avLst/>
                </a:prstGeom>
              </p:spPr>
            </p:pic>
          </mc:Fallback>
        </mc:AlternateContent>
      </p:grpSp>
      <p:sp>
        <p:nvSpPr>
          <p:cNvPr id="19" name="Flowchart: Connector 18">
            <a:extLst>
              <a:ext uri="{FF2B5EF4-FFF2-40B4-BE49-F238E27FC236}">
                <a16:creationId xmlns:a16="http://schemas.microsoft.com/office/drawing/2014/main" id="{68BB3803-BB9D-3D2D-FF35-074F4954DFAC}"/>
              </a:ext>
            </a:extLst>
          </p:cNvPr>
          <p:cNvSpPr/>
          <p:nvPr/>
        </p:nvSpPr>
        <p:spPr>
          <a:xfrm>
            <a:off x="4907334" y="3350577"/>
            <a:ext cx="150652" cy="156845"/>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a:p>
        </p:txBody>
      </p:sp>
      <p:cxnSp>
        <p:nvCxnSpPr>
          <p:cNvPr id="21" name="Straight Connector 20">
            <a:extLst>
              <a:ext uri="{FF2B5EF4-FFF2-40B4-BE49-F238E27FC236}">
                <a16:creationId xmlns:a16="http://schemas.microsoft.com/office/drawing/2014/main" id="{5D97FA4A-112F-B568-5BCE-02E7FE63A974}"/>
              </a:ext>
            </a:extLst>
          </p:cNvPr>
          <p:cNvCxnSpPr>
            <a:cxnSpLocks/>
            <a:stCxn id="19" idx="7"/>
          </p:cNvCxnSpPr>
          <p:nvPr/>
        </p:nvCxnSpPr>
        <p:spPr>
          <a:xfrm flipV="1">
            <a:off x="5035924" y="2425067"/>
            <a:ext cx="1302781" cy="948479"/>
          </a:xfrm>
          <a:prstGeom prst="line">
            <a:avLst/>
          </a:prstGeom>
        </p:spPr>
        <p:style>
          <a:lnRef idx="1">
            <a:schemeClr val="accent5"/>
          </a:lnRef>
          <a:fillRef idx="0">
            <a:schemeClr val="accent5"/>
          </a:fillRef>
          <a:effectRef idx="0">
            <a:schemeClr val="accent5"/>
          </a:effectRef>
          <a:fontRef idx="minor">
            <a:schemeClr val="tx1"/>
          </a:fontRef>
        </p:style>
      </p:cxnSp>
      <p:sp>
        <p:nvSpPr>
          <p:cNvPr id="22" name="Flowchart: Connector 21">
            <a:extLst>
              <a:ext uri="{FF2B5EF4-FFF2-40B4-BE49-F238E27FC236}">
                <a16:creationId xmlns:a16="http://schemas.microsoft.com/office/drawing/2014/main" id="{A65AD3F0-3F9C-99C2-03E2-EF5A18888B82}"/>
              </a:ext>
            </a:extLst>
          </p:cNvPr>
          <p:cNvSpPr/>
          <p:nvPr/>
        </p:nvSpPr>
        <p:spPr>
          <a:xfrm>
            <a:off x="3402361" y="1794685"/>
            <a:ext cx="3267126" cy="324296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6" name="Flowchart: Connector 25">
            <a:extLst>
              <a:ext uri="{FF2B5EF4-FFF2-40B4-BE49-F238E27FC236}">
                <a16:creationId xmlns:a16="http://schemas.microsoft.com/office/drawing/2014/main" id="{918C97BD-EED9-E5AF-6CB3-4D90E94ED66F}"/>
              </a:ext>
            </a:extLst>
          </p:cNvPr>
          <p:cNvSpPr/>
          <p:nvPr/>
        </p:nvSpPr>
        <p:spPr>
          <a:xfrm>
            <a:off x="3840925" y="2289560"/>
            <a:ext cx="2389998" cy="2253221"/>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28" name="Straight Connector 27">
            <a:extLst>
              <a:ext uri="{FF2B5EF4-FFF2-40B4-BE49-F238E27FC236}">
                <a16:creationId xmlns:a16="http://schemas.microsoft.com/office/drawing/2014/main" id="{F3BA7895-E4AE-1FB2-7B2A-6E5EA07C7C96}"/>
              </a:ext>
            </a:extLst>
          </p:cNvPr>
          <p:cNvCxnSpPr>
            <a:stCxn id="19" idx="0"/>
          </p:cNvCxnSpPr>
          <p:nvPr/>
        </p:nvCxnSpPr>
        <p:spPr>
          <a:xfrm flipH="1" flipV="1">
            <a:off x="4907334" y="2289560"/>
            <a:ext cx="75326" cy="1061017"/>
          </a:xfrm>
          <a:prstGeom prst="line">
            <a:avLst/>
          </a:prstGeom>
        </p:spPr>
        <p:style>
          <a:lnRef idx="1">
            <a:schemeClr val="accent2"/>
          </a:lnRef>
          <a:fillRef idx="0">
            <a:schemeClr val="accent2"/>
          </a:fillRef>
          <a:effectRef idx="0">
            <a:schemeClr val="accent2"/>
          </a:effectRef>
          <a:fontRef idx="minor">
            <a:schemeClr val="tx1"/>
          </a:fontRef>
        </p:style>
      </p:cxnSp>
      <p:sp>
        <p:nvSpPr>
          <p:cNvPr id="32" name="Flowchart: Connector 31">
            <a:extLst>
              <a:ext uri="{FF2B5EF4-FFF2-40B4-BE49-F238E27FC236}">
                <a16:creationId xmlns:a16="http://schemas.microsoft.com/office/drawing/2014/main" id="{F17AFD53-9588-0442-42CE-796BD61FBAC8}"/>
              </a:ext>
            </a:extLst>
          </p:cNvPr>
          <p:cNvSpPr/>
          <p:nvPr/>
        </p:nvSpPr>
        <p:spPr>
          <a:xfrm>
            <a:off x="5372667" y="3784328"/>
            <a:ext cx="438564" cy="45098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3" name="Picture 32">
            <a:extLst>
              <a:ext uri="{FF2B5EF4-FFF2-40B4-BE49-F238E27FC236}">
                <a16:creationId xmlns:a16="http://schemas.microsoft.com/office/drawing/2014/main" id="{F2AC7B59-7BCA-5CCD-07E0-5BB6BB810DF9}"/>
              </a:ext>
            </a:extLst>
          </p:cNvPr>
          <p:cNvPicPr>
            <a:picLocks noChangeAspect="1"/>
          </p:cNvPicPr>
          <p:nvPr/>
        </p:nvPicPr>
        <p:blipFill>
          <a:blip r:embed="rId12"/>
          <a:stretch>
            <a:fillRect/>
          </a:stretch>
        </p:blipFill>
        <p:spPr>
          <a:xfrm>
            <a:off x="6125628" y="2979130"/>
            <a:ext cx="451143" cy="463336"/>
          </a:xfrm>
          <a:prstGeom prst="rect">
            <a:avLst/>
          </a:prstGeom>
        </p:spPr>
      </p:pic>
      <p:pic>
        <p:nvPicPr>
          <p:cNvPr id="34" name="Picture 33">
            <a:extLst>
              <a:ext uri="{FF2B5EF4-FFF2-40B4-BE49-F238E27FC236}">
                <a16:creationId xmlns:a16="http://schemas.microsoft.com/office/drawing/2014/main" id="{28912A0A-5435-ADB8-9EED-4A388CB5C3F6}"/>
              </a:ext>
            </a:extLst>
          </p:cNvPr>
          <p:cNvPicPr>
            <a:picLocks noChangeAspect="1"/>
          </p:cNvPicPr>
          <p:nvPr/>
        </p:nvPicPr>
        <p:blipFill>
          <a:blip r:embed="rId12"/>
          <a:stretch>
            <a:fillRect/>
          </a:stretch>
        </p:blipFill>
        <p:spPr>
          <a:xfrm>
            <a:off x="4257638" y="2768393"/>
            <a:ext cx="292658" cy="300567"/>
          </a:xfrm>
          <a:prstGeom prst="rect">
            <a:avLst/>
          </a:prstGeom>
        </p:spPr>
      </p:pic>
      <p:pic>
        <p:nvPicPr>
          <p:cNvPr id="35" name="Picture 34">
            <a:extLst>
              <a:ext uri="{FF2B5EF4-FFF2-40B4-BE49-F238E27FC236}">
                <a16:creationId xmlns:a16="http://schemas.microsoft.com/office/drawing/2014/main" id="{644BB841-5B3C-6521-28C4-6905ECAEF50C}"/>
              </a:ext>
            </a:extLst>
          </p:cNvPr>
          <p:cNvPicPr>
            <a:picLocks noChangeAspect="1"/>
          </p:cNvPicPr>
          <p:nvPr/>
        </p:nvPicPr>
        <p:blipFill>
          <a:blip r:embed="rId12"/>
          <a:stretch>
            <a:fillRect/>
          </a:stretch>
        </p:blipFill>
        <p:spPr>
          <a:xfrm>
            <a:off x="5217986" y="2380808"/>
            <a:ext cx="451143" cy="463336"/>
          </a:xfrm>
          <a:prstGeom prst="rect">
            <a:avLst/>
          </a:prstGeom>
        </p:spPr>
      </p:pic>
      <p:sp>
        <p:nvSpPr>
          <p:cNvPr id="39" name="TextBox 38">
            <a:extLst>
              <a:ext uri="{FF2B5EF4-FFF2-40B4-BE49-F238E27FC236}">
                <a16:creationId xmlns:a16="http://schemas.microsoft.com/office/drawing/2014/main" id="{4C30A201-6887-A1A4-7997-9C61D73ABC32}"/>
              </a:ext>
            </a:extLst>
          </p:cNvPr>
          <p:cNvSpPr txBox="1"/>
          <p:nvPr/>
        </p:nvSpPr>
        <p:spPr>
          <a:xfrm>
            <a:off x="3591703" y="5219495"/>
            <a:ext cx="3561928" cy="646331"/>
          </a:xfrm>
          <a:prstGeom prst="rect">
            <a:avLst/>
          </a:prstGeom>
          <a:noFill/>
        </p:spPr>
        <p:txBody>
          <a:bodyPr wrap="square" rtlCol="0">
            <a:spAutoFit/>
          </a:bodyPr>
          <a:lstStyle/>
          <a:p>
            <a:r>
              <a:rPr lang="it-IT" dirty="0"/>
              <a:t>Some objects are within the minimum perimeter.</a:t>
            </a:r>
          </a:p>
        </p:txBody>
      </p:sp>
      <p:pic>
        <p:nvPicPr>
          <p:cNvPr id="40" name="Picture 39">
            <a:extLst>
              <a:ext uri="{FF2B5EF4-FFF2-40B4-BE49-F238E27FC236}">
                <a16:creationId xmlns:a16="http://schemas.microsoft.com/office/drawing/2014/main" id="{5CB347A2-ADBA-9136-F593-CCF585693593}"/>
              </a:ext>
            </a:extLst>
          </p:cNvPr>
          <p:cNvPicPr>
            <a:picLocks noChangeAspect="1"/>
          </p:cNvPicPr>
          <p:nvPr/>
        </p:nvPicPr>
        <p:blipFill rotWithShape="1">
          <a:blip r:embed="rId13"/>
          <a:srcRect t="57733"/>
          <a:stretch/>
        </p:blipFill>
        <p:spPr>
          <a:xfrm>
            <a:off x="0" y="6093167"/>
            <a:ext cx="3215680" cy="764833"/>
          </a:xfrm>
          <a:prstGeom prst="rect">
            <a:avLst/>
          </a:prstGeom>
        </p:spPr>
      </p:pic>
      <p:pic>
        <p:nvPicPr>
          <p:cNvPr id="41" name="Picture 40">
            <a:extLst>
              <a:ext uri="{FF2B5EF4-FFF2-40B4-BE49-F238E27FC236}">
                <a16:creationId xmlns:a16="http://schemas.microsoft.com/office/drawing/2014/main" id="{D92D3EEE-1FCF-5E75-F145-4295B9D946D9}"/>
              </a:ext>
            </a:extLst>
          </p:cNvPr>
          <p:cNvPicPr>
            <a:picLocks noChangeAspect="1"/>
          </p:cNvPicPr>
          <p:nvPr/>
        </p:nvPicPr>
        <p:blipFill>
          <a:blip r:embed="rId14"/>
          <a:stretch>
            <a:fillRect/>
          </a:stretch>
        </p:blipFill>
        <p:spPr>
          <a:xfrm>
            <a:off x="3221044" y="6070826"/>
            <a:ext cx="3312071" cy="787174"/>
          </a:xfrm>
          <a:prstGeom prst="rect">
            <a:avLst/>
          </a:prstGeom>
        </p:spPr>
      </p:pic>
      <p:pic>
        <p:nvPicPr>
          <p:cNvPr id="42" name="Picture 41">
            <a:extLst>
              <a:ext uri="{FF2B5EF4-FFF2-40B4-BE49-F238E27FC236}">
                <a16:creationId xmlns:a16="http://schemas.microsoft.com/office/drawing/2014/main" id="{E63EDC22-5D1C-4EFA-1A4E-5E757C845CA5}"/>
              </a:ext>
            </a:extLst>
          </p:cNvPr>
          <p:cNvPicPr>
            <a:picLocks noChangeAspect="1"/>
          </p:cNvPicPr>
          <p:nvPr/>
        </p:nvPicPr>
        <p:blipFill>
          <a:blip r:embed="rId15"/>
          <a:stretch>
            <a:fillRect/>
          </a:stretch>
        </p:blipFill>
        <p:spPr>
          <a:xfrm>
            <a:off x="5886141" y="6070640"/>
            <a:ext cx="3316511" cy="786452"/>
          </a:xfrm>
          <a:prstGeom prst="rect">
            <a:avLst/>
          </a:prstGeom>
        </p:spPr>
      </p:pic>
      <p:sp>
        <p:nvSpPr>
          <p:cNvPr id="43" name="Slide Number Placeholder 42">
            <a:extLst>
              <a:ext uri="{FF2B5EF4-FFF2-40B4-BE49-F238E27FC236}">
                <a16:creationId xmlns:a16="http://schemas.microsoft.com/office/drawing/2014/main" id="{DEE48C17-078F-4084-24ED-2614C1190371}"/>
              </a:ext>
            </a:extLst>
          </p:cNvPr>
          <p:cNvSpPr>
            <a:spLocks noGrp="1"/>
          </p:cNvSpPr>
          <p:nvPr>
            <p:ph type="sldNum" sz="quarter" idx="12"/>
          </p:nvPr>
        </p:nvSpPr>
        <p:spPr>
          <a:xfrm>
            <a:off x="9925372" y="6410324"/>
            <a:ext cx="838200" cy="257176"/>
          </a:xfrm>
        </p:spPr>
        <p:txBody>
          <a:bodyPr/>
          <a:lstStyle/>
          <a:p>
            <a:fld id="{E31375A4-56A4-47D6-9801-1991572033F7}" type="slidenum">
              <a:rPr lang="en-US" smtClean="0"/>
              <a:t>11</a:t>
            </a:fld>
            <a:r>
              <a:rPr lang="en-US" dirty="0"/>
              <a:t>/18</a:t>
            </a:r>
          </a:p>
        </p:txBody>
      </p:sp>
    </p:spTree>
    <p:extLst>
      <p:ext uri="{BB962C8B-B14F-4D97-AF65-F5344CB8AC3E}">
        <p14:creationId xmlns:p14="http://schemas.microsoft.com/office/powerpoint/2010/main" val="133100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3647220" y="190500"/>
            <a:ext cx="9144000" cy="1143000"/>
          </a:xfrm>
        </p:spPr>
        <p:txBody>
          <a:bodyPr/>
          <a:lstStyle/>
          <a:p>
            <a:r>
              <a:rPr lang="it-IT" dirty="0"/>
              <a:t> The experiment</a:t>
            </a:r>
            <a:br>
              <a:rPr lang="it-IT" dirty="0"/>
            </a:br>
            <a:r>
              <a:rPr lang="it-IT" dirty="0"/>
              <a:t>	</a:t>
            </a:r>
            <a:r>
              <a:rPr lang="it-IT" sz="2000" dirty="0"/>
              <a:t>Specifications</a:t>
            </a:r>
            <a:endParaRPr sz="2000" dirty="0"/>
          </a:p>
        </p:txBody>
      </p:sp>
      <p:pic>
        <p:nvPicPr>
          <p:cNvPr id="3" name="Picture 2" descr="A picture containing insect&#10;&#10;Description automatically generated">
            <a:extLst>
              <a:ext uri="{FF2B5EF4-FFF2-40B4-BE49-F238E27FC236}">
                <a16:creationId xmlns:a16="http://schemas.microsoft.com/office/drawing/2014/main" id="{738FA3EF-6649-4415-8092-EFC9C70EA7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02652" y="4604779"/>
            <a:ext cx="2989348" cy="2253221"/>
          </a:xfrm>
          <a:prstGeom prst="rect">
            <a:avLst/>
          </a:prstGeom>
        </p:spPr>
      </p:pic>
      <p:sp>
        <p:nvSpPr>
          <p:cNvPr id="4" name="Content Placeholder 3">
            <a:extLst>
              <a:ext uri="{FF2B5EF4-FFF2-40B4-BE49-F238E27FC236}">
                <a16:creationId xmlns:a16="http://schemas.microsoft.com/office/drawing/2014/main" id="{6A488F67-C760-18D9-2352-B76AC143A7FA}"/>
              </a:ext>
            </a:extLst>
          </p:cNvPr>
          <p:cNvSpPr>
            <a:spLocks noGrp="1"/>
          </p:cNvSpPr>
          <p:nvPr>
            <p:ph idx="1"/>
          </p:nvPr>
        </p:nvSpPr>
        <p:spPr>
          <a:xfrm>
            <a:off x="983432" y="1343696"/>
            <a:ext cx="9361040" cy="4533575"/>
          </a:xfrm>
        </p:spPr>
        <p:txBody>
          <a:bodyPr/>
          <a:lstStyle/>
          <a:p>
            <a:r>
              <a:rPr lang="it-IT" sz="2400" dirty="0">
                <a:solidFill>
                  <a:schemeClr val="accent1">
                    <a:lumMod val="75000"/>
                  </a:schemeClr>
                </a:solidFill>
              </a:rPr>
              <a:t>The core algorithm</a:t>
            </a:r>
          </a:p>
        </p:txBody>
      </p:sp>
      <p:pic>
        <p:nvPicPr>
          <p:cNvPr id="7" name="Picture 6">
            <a:extLst>
              <a:ext uri="{FF2B5EF4-FFF2-40B4-BE49-F238E27FC236}">
                <a16:creationId xmlns:a16="http://schemas.microsoft.com/office/drawing/2014/main" id="{DD068C38-91BF-2383-B132-8923E62394B5}"/>
              </a:ext>
            </a:extLst>
          </p:cNvPr>
          <p:cNvPicPr>
            <a:picLocks noChangeAspect="1"/>
          </p:cNvPicPr>
          <p:nvPr/>
        </p:nvPicPr>
        <p:blipFill>
          <a:blip r:embed="rId3">
            <a:alphaModFix amt="35000"/>
          </a:blip>
          <a:stretch>
            <a:fillRect/>
          </a:stretch>
        </p:blipFill>
        <p:spPr>
          <a:xfrm>
            <a:off x="1680011" y="2919940"/>
            <a:ext cx="1091279" cy="1018120"/>
          </a:xfrm>
          <a:prstGeom prst="rect">
            <a:avLst/>
          </a:prstGeom>
        </p:spPr>
      </p:pic>
      <p:pic>
        <p:nvPicPr>
          <p:cNvPr id="8" name="Picture 7">
            <a:extLst>
              <a:ext uri="{FF2B5EF4-FFF2-40B4-BE49-F238E27FC236}">
                <a16:creationId xmlns:a16="http://schemas.microsoft.com/office/drawing/2014/main" id="{4187A299-5786-AA9C-1D06-64C5E81274CB}"/>
              </a:ext>
            </a:extLst>
          </p:cNvPr>
          <p:cNvPicPr>
            <a:picLocks noChangeAspect="1"/>
          </p:cNvPicPr>
          <p:nvPr/>
        </p:nvPicPr>
        <p:blipFill>
          <a:blip r:embed="rId4">
            <a:alphaModFix amt="35000"/>
          </a:blip>
          <a:stretch>
            <a:fillRect/>
          </a:stretch>
        </p:blipFill>
        <p:spPr>
          <a:xfrm>
            <a:off x="800592" y="3068960"/>
            <a:ext cx="1066892" cy="1066892"/>
          </a:xfrm>
          <a:prstGeom prst="rect">
            <a:avLst/>
          </a:prstGeom>
        </p:spPr>
      </p:pic>
      <p:pic>
        <p:nvPicPr>
          <p:cNvPr id="2" name="Picture 1">
            <a:extLst>
              <a:ext uri="{FF2B5EF4-FFF2-40B4-BE49-F238E27FC236}">
                <a16:creationId xmlns:a16="http://schemas.microsoft.com/office/drawing/2014/main" id="{8DD9A29D-1CD3-8525-2A07-C0EF53A3D885}"/>
              </a:ext>
            </a:extLst>
          </p:cNvPr>
          <p:cNvPicPr>
            <a:picLocks noChangeAspect="1"/>
          </p:cNvPicPr>
          <p:nvPr/>
        </p:nvPicPr>
        <p:blipFill>
          <a:blip r:embed="rId3">
            <a:alphaModFix amt="35000"/>
          </a:blip>
          <a:stretch>
            <a:fillRect/>
          </a:stretch>
        </p:blipFill>
        <p:spPr>
          <a:xfrm>
            <a:off x="4462329" y="2919940"/>
            <a:ext cx="1018120" cy="1018120"/>
          </a:xfrm>
          <a:prstGeom prst="rect">
            <a:avLst/>
          </a:prstGeom>
        </p:spPr>
      </p:pic>
      <p:pic>
        <p:nvPicPr>
          <p:cNvPr id="5" name="Picture 4">
            <a:extLst>
              <a:ext uri="{FF2B5EF4-FFF2-40B4-BE49-F238E27FC236}">
                <a16:creationId xmlns:a16="http://schemas.microsoft.com/office/drawing/2014/main" id="{A6E4252B-648F-8F95-C725-2A84B074C01D}"/>
              </a:ext>
            </a:extLst>
          </p:cNvPr>
          <p:cNvPicPr>
            <a:picLocks noChangeAspect="1"/>
          </p:cNvPicPr>
          <p:nvPr/>
        </p:nvPicPr>
        <p:blipFill>
          <a:blip r:embed="rId5">
            <a:alphaModFix amt="50000"/>
          </a:blip>
          <a:stretch>
            <a:fillRect/>
          </a:stretch>
        </p:blipFill>
        <p:spPr>
          <a:xfrm>
            <a:off x="3628619" y="3117732"/>
            <a:ext cx="1018120" cy="1018120"/>
          </a:xfrm>
          <a:prstGeom prst="rect">
            <a:avLst/>
          </a:prstGeom>
        </p:spPr>
      </p:pic>
      <p:grpSp>
        <p:nvGrpSpPr>
          <p:cNvPr id="18" name="Group 17">
            <a:extLst>
              <a:ext uri="{FF2B5EF4-FFF2-40B4-BE49-F238E27FC236}">
                <a16:creationId xmlns:a16="http://schemas.microsoft.com/office/drawing/2014/main" id="{5520724F-FCEB-CB65-B528-F582A8B1E7B1}"/>
              </a:ext>
            </a:extLst>
          </p:cNvPr>
          <p:cNvGrpSpPr/>
          <p:nvPr/>
        </p:nvGrpSpPr>
        <p:grpSpPr>
          <a:xfrm>
            <a:off x="4937236" y="3416171"/>
            <a:ext cx="9000" cy="16920"/>
            <a:chOff x="4937236" y="3416171"/>
            <a:chExt cx="9000" cy="16920"/>
          </a:xfrm>
        </p:grpSpPr>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3DED1D9B-5DE2-6E0D-EB15-66A374849132}"/>
                    </a:ext>
                  </a:extLst>
                </p14:cNvPr>
                <p14:cNvContentPartPr/>
                <p14:nvPr/>
              </p14:nvContentPartPr>
              <p14:xfrm>
                <a:off x="4937236" y="3416171"/>
                <a:ext cx="360" cy="360"/>
              </p14:xfrm>
            </p:contentPart>
          </mc:Choice>
          <mc:Fallback xmlns="">
            <p:pic>
              <p:nvPicPr>
                <p:cNvPr id="6" name="Ink 5">
                  <a:extLst>
                    <a:ext uri="{FF2B5EF4-FFF2-40B4-BE49-F238E27FC236}">
                      <a16:creationId xmlns:a16="http://schemas.microsoft.com/office/drawing/2014/main" id="{3DED1D9B-5DE2-6E0D-EB15-66A374849132}"/>
                    </a:ext>
                  </a:extLst>
                </p:cNvPr>
                <p:cNvPicPr/>
                <p:nvPr/>
              </p:nvPicPr>
              <p:blipFill>
                <a:blip r:embed="rId7"/>
                <a:stretch>
                  <a:fillRect/>
                </a:stretch>
              </p:blipFill>
              <p:spPr>
                <a:xfrm>
                  <a:off x="4928236" y="340717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32B38D36-9575-CA90-531B-796AD86E1467}"/>
                    </a:ext>
                  </a:extLst>
                </p14:cNvPr>
                <p14:cNvContentPartPr/>
                <p14:nvPr/>
              </p14:nvContentPartPr>
              <p14:xfrm>
                <a:off x="4945876" y="3416171"/>
                <a:ext cx="360" cy="360"/>
              </p14:xfrm>
            </p:contentPart>
          </mc:Choice>
          <mc:Fallback xmlns="">
            <p:pic>
              <p:nvPicPr>
                <p:cNvPr id="9" name="Ink 8">
                  <a:extLst>
                    <a:ext uri="{FF2B5EF4-FFF2-40B4-BE49-F238E27FC236}">
                      <a16:creationId xmlns:a16="http://schemas.microsoft.com/office/drawing/2014/main" id="{32B38D36-9575-CA90-531B-796AD86E1467}"/>
                    </a:ext>
                  </a:extLst>
                </p:cNvPr>
                <p:cNvPicPr/>
                <p:nvPr/>
              </p:nvPicPr>
              <p:blipFill>
                <a:blip r:embed="rId7"/>
                <a:stretch>
                  <a:fillRect/>
                </a:stretch>
              </p:blipFill>
              <p:spPr>
                <a:xfrm>
                  <a:off x="4936876" y="340717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5CC05C49-C06D-DE5E-9FF8-EDAFD0B31D6D}"/>
                    </a:ext>
                  </a:extLst>
                </p14:cNvPr>
                <p14:cNvContentPartPr/>
                <p14:nvPr/>
              </p14:nvContentPartPr>
              <p14:xfrm>
                <a:off x="4945876" y="3416171"/>
                <a:ext cx="360" cy="360"/>
              </p14:xfrm>
            </p:contentPart>
          </mc:Choice>
          <mc:Fallback xmlns="">
            <p:pic>
              <p:nvPicPr>
                <p:cNvPr id="12" name="Ink 11">
                  <a:extLst>
                    <a:ext uri="{FF2B5EF4-FFF2-40B4-BE49-F238E27FC236}">
                      <a16:creationId xmlns:a16="http://schemas.microsoft.com/office/drawing/2014/main" id="{5CC05C49-C06D-DE5E-9FF8-EDAFD0B31D6D}"/>
                    </a:ext>
                  </a:extLst>
                </p:cNvPr>
                <p:cNvPicPr/>
                <p:nvPr/>
              </p:nvPicPr>
              <p:blipFill>
                <a:blip r:embed="rId7"/>
                <a:stretch>
                  <a:fillRect/>
                </a:stretch>
              </p:blipFill>
              <p:spPr>
                <a:xfrm>
                  <a:off x="4936876" y="340717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00F675A7-EB56-F2FD-6017-BE6E578D7C1F}"/>
                    </a:ext>
                  </a:extLst>
                </p14:cNvPr>
                <p14:cNvContentPartPr/>
                <p14:nvPr/>
              </p14:nvContentPartPr>
              <p14:xfrm>
                <a:off x="4945876" y="3416171"/>
                <a:ext cx="360" cy="360"/>
              </p14:xfrm>
            </p:contentPart>
          </mc:Choice>
          <mc:Fallback xmlns="">
            <p:pic>
              <p:nvPicPr>
                <p:cNvPr id="15" name="Ink 14">
                  <a:extLst>
                    <a:ext uri="{FF2B5EF4-FFF2-40B4-BE49-F238E27FC236}">
                      <a16:creationId xmlns:a16="http://schemas.microsoft.com/office/drawing/2014/main" id="{00F675A7-EB56-F2FD-6017-BE6E578D7C1F}"/>
                    </a:ext>
                  </a:extLst>
                </p:cNvPr>
                <p:cNvPicPr/>
                <p:nvPr/>
              </p:nvPicPr>
              <p:blipFill>
                <a:blip r:embed="rId7"/>
                <a:stretch>
                  <a:fillRect/>
                </a:stretch>
              </p:blipFill>
              <p:spPr>
                <a:xfrm>
                  <a:off x="4936876" y="340717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825D9CF9-002A-294F-0562-77592738D345}"/>
                    </a:ext>
                  </a:extLst>
                </p14:cNvPr>
                <p14:cNvContentPartPr/>
                <p14:nvPr/>
              </p14:nvContentPartPr>
              <p14:xfrm>
                <a:off x="4945876" y="3432731"/>
                <a:ext cx="360" cy="360"/>
              </p14:xfrm>
            </p:contentPart>
          </mc:Choice>
          <mc:Fallback xmlns="">
            <p:pic>
              <p:nvPicPr>
                <p:cNvPr id="17" name="Ink 16">
                  <a:extLst>
                    <a:ext uri="{FF2B5EF4-FFF2-40B4-BE49-F238E27FC236}">
                      <a16:creationId xmlns:a16="http://schemas.microsoft.com/office/drawing/2014/main" id="{825D9CF9-002A-294F-0562-77592738D345}"/>
                    </a:ext>
                  </a:extLst>
                </p:cNvPr>
                <p:cNvPicPr/>
                <p:nvPr/>
              </p:nvPicPr>
              <p:blipFill>
                <a:blip r:embed="rId7"/>
                <a:stretch>
                  <a:fillRect/>
                </a:stretch>
              </p:blipFill>
              <p:spPr>
                <a:xfrm>
                  <a:off x="4936876" y="3423731"/>
                  <a:ext cx="18000" cy="18000"/>
                </a:xfrm>
                <a:prstGeom prst="rect">
                  <a:avLst/>
                </a:prstGeom>
              </p:spPr>
            </p:pic>
          </mc:Fallback>
        </mc:AlternateContent>
      </p:grpSp>
      <p:sp>
        <p:nvSpPr>
          <p:cNvPr id="19" name="Flowchart: Connector 18">
            <a:extLst>
              <a:ext uri="{FF2B5EF4-FFF2-40B4-BE49-F238E27FC236}">
                <a16:creationId xmlns:a16="http://schemas.microsoft.com/office/drawing/2014/main" id="{68BB3803-BB9D-3D2D-FF35-074F4954DFAC}"/>
              </a:ext>
            </a:extLst>
          </p:cNvPr>
          <p:cNvSpPr/>
          <p:nvPr/>
        </p:nvSpPr>
        <p:spPr>
          <a:xfrm>
            <a:off x="4907334" y="3350577"/>
            <a:ext cx="150652" cy="156845"/>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dirty="0"/>
          </a:p>
        </p:txBody>
      </p:sp>
      <p:cxnSp>
        <p:nvCxnSpPr>
          <p:cNvPr id="21" name="Straight Connector 20">
            <a:extLst>
              <a:ext uri="{FF2B5EF4-FFF2-40B4-BE49-F238E27FC236}">
                <a16:creationId xmlns:a16="http://schemas.microsoft.com/office/drawing/2014/main" id="{5D97FA4A-112F-B568-5BCE-02E7FE63A974}"/>
              </a:ext>
            </a:extLst>
          </p:cNvPr>
          <p:cNvCxnSpPr>
            <a:cxnSpLocks/>
            <a:stCxn id="19" idx="7"/>
          </p:cNvCxnSpPr>
          <p:nvPr/>
        </p:nvCxnSpPr>
        <p:spPr>
          <a:xfrm flipV="1">
            <a:off x="5035924" y="2425067"/>
            <a:ext cx="1302781" cy="948479"/>
          </a:xfrm>
          <a:prstGeom prst="line">
            <a:avLst/>
          </a:prstGeom>
        </p:spPr>
        <p:style>
          <a:lnRef idx="1">
            <a:schemeClr val="accent5"/>
          </a:lnRef>
          <a:fillRef idx="0">
            <a:schemeClr val="accent5"/>
          </a:fillRef>
          <a:effectRef idx="0">
            <a:schemeClr val="accent5"/>
          </a:effectRef>
          <a:fontRef idx="minor">
            <a:schemeClr val="tx1"/>
          </a:fontRef>
        </p:style>
      </p:cxnSp>
      <p:sp>
        <p:nvSpPr>
          <p:cNvPr id="22" name="Flowchart: Connector 21">
            <a:extLst>
              <a:ext uri="{FF2B5EF4-FFF2-40B4-BE49-F238E27FC236}">
                <a16:creationId xmlns:a16="http://schemas.microsoft.com/office/drawing/2014/main" id="{A65AD3F0-3F9C-99C2-03E2-EF5A18888B82}"/>
              </a:ext>
            </a:extLst>
          </p:cNvPr>
          <p:cNvSpPr/>
          <p:nvPr/>
        </p:nvSpPr>
        <p:spPr>
          <a:xfrm>
            <a:off x="3402361" y="1794685"/>
            <a:ext cx="3267126" cy="324296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6" name="Flowchart: Connector 25">
            <a:extLst>
              <a:ext uri="{FF2B5EF4-FFF2-40B4-BE49-F238E27FC236}">
                <a16:creationId xmlns:a16="http://schemas.microsoft.com/office/drawing/2014/main" id="{918C97BD-EED9-E5AF-6CB3-4D90E94ED66F}"/>
              </a:ext>
            </a:extLst>
          </p:cNvPr>
          <p:cNvSpPr/>
          <p:nvPr/>
        </p:nvSpPr>
        <p:spPr>
          <a:xfrm>
            <a:off x="3840925" y="2289560"/>
            <a:ext cx="2389998" cy="2253221"/>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28" name="Straight Connector 27">
            <a:extLst>
              <a:ext uri="{FF2B5EF4-FFF2-40B4-BE49-F238E27FC236}">
                <a16:creationId xmlns:a16="http://schemas.microsoft.com/office/drawing/2014/main" id="{F3BA7895-E4AE-1FB2-7B2A-6E5EA07C7C96}"/>
              </a:ext>
            </a:extLst>
          </p:cNvPr>
          <p:cNvCxnSpPr>
            <a:stCxn id="19" idx="0"/>
          </p:cNvCxnSpPr>
          <p:nvPr/>
        </p:nvCxnSpPr>
        <p:spPr>
          <a:xfrm flipH="1" flipV="1">
            <a:off x="4907334" y="2289560"/>
            <a:ext cx="75326" cy="1061017"/>
          </a:xfrm>
          <a:prstGeom prst="line">
            <a:avLst/>
          </a:prstGeom>
        </p:spPr>
        <p:style>
          <a:lnRef idx="1">
            <a:schemeClr val="accent2"/>
          </a:lnRef>
          <a:fillRef idx="0">
            <a:schemeClr val="accent2"/>
          </a:fillRef>
          <a:effectRef idx="0">
            <a:schemeClr val="accent2"/>
          </a:effectRef>
          <a:fontRef idx="minor">
            <a:schemeClr val="tx1"/>
          </a:fontRef>
        </p:style>
      </p:cxnSp>
      <p:pic>
        <p:nvPicPr>
          <p:cNvPr id="33" name="Picture 32">
            <a:extLst>
              <a:ext uri="{FF2B5EF4-FFF2-40B4-BE49-F238E27FC236}">
                <a16:creationId xmlns:a16="http://schemas.microsoft.com/office/drawing/2014/main" id="{F2AC7B59-7BCA-5CCD-07E0-5BB6BB810DF9}"/>
              </a:ext>
            </a:extLst>
          </p:cNvPr>
          <p:cNvPicPr>
            <a:picLocks noChangeAspect="1"/>
          </p:cNvPicPr>
          <p:nvPr/>
        </p:nvPicPr>
        <p:blipFill>
          <a:blip r:embed="rId12">
            <a:alphaModFix amt="50000"/>
          </a:blip>
          <a:stretch>
            <a:fillRect/>
          </a:stretch>
        </p:blipFill>
        <p:spPr>
          <a:xfrm>
            <a:off x="6125628" y="2979130"/>
            <a:ext cx="451143" cy="463336"/>
          </a:xfrm>
          <a:prstGeom prst="rect">
            <a:avLst/>
          </a:prstGeom>
        </p:spPr>
      </p:pic>
      <p:pic>
        <p:nvPicPr>
          <p:cNvPr id="34" name="Picture 33">
            <a:extLst>
              <a:ext uri="{FF2B5EF4-FFF2-40B4-BE49-F238E27FC236}">
                <a16:creationId xmlns:a16="http://schemas.microsoft.com/office/drawing/2014/main" id="{28912A0A-5435-ADB8-9EED-4A388CB5C3F6}"/>
              </a:ext>
            </a:extLst>
          </p:cNvPr>
          <p:cNvPicPr>
            <a:picLocks noChangeAspect="1"/>
          </p:cNvPicPr>
          <p:nvPr/>
        </p:nvPicPr>
        <p:blipFill>
          <a:blip r:embed="rId12">
            <a:alphaModFix amt="50000"/>
          </a:blip>
          <a:stretch>
            <a:fillRect/>
          </a:stretch>
        </p:blipFill>
        <p:spPr>
          <a:xfrm>
            <a:off x="4257638" y="2768393"/>
            <a:ext cx="292658" cy="300567"/>
          </a:xfrm>
          <a:prstGeom prst="rect">
            <a:avLst/>
          </a:prstGeom>
        </p:spPr>
      </p:pic>
      <p:pic>
        <p:nvPicPr>
          <p:cNvPr id="35" name="Picture 34">
            <a:extLst>
              <a:ext uri="{FF2B5EF4-FFF2-40B4-BE49-F238E27FC236}">
                <a16:creationId xmlns:a16="http://schemas.microsoft.com/office/drawing/2014/main" id="{644BB841-5B3C-6521-28C4-6905ECAEF50C}"/>
              </a:ext>
            </a:extLst>
          </p:cNvPr>
          <p:cNvPicPr>
            <a:picLocks noChangeAspect="1"/>
          </p:cNvPicPr>
          <p:nvPr/>
        </p:nvPicPr>
        <p:blipFill>
          <a:blip r:embed="rId12">
            <a:alphaModFix amt="50000"/>
          </a:blip>
          <a:stretch>
            <a:fillRect/>
          </a:stretch>
        </p:blipFill>
        <p:spPr>
          <a:xfrm>
            <a:off x="5217986" y="2380808"/>
            <a:ext cx="451143" cy="463336"/>
          </a:xfrm>
          <a:prstGeom prst="rect">
            <a:avLst/>
          </a:prstGeom>
        </p:spPr>
      </p:pic>
      <p:pic>
        <p:nvPicPr>
          <p:cNvPr id="10" name="Picture 9">
            <a:extLst>
              <a:ext uri="{FF2B5EF4-FFF2-40B4-BE49-F238E27FC236}">
                <a16:creationId xmlns:a16="http://schemas.microsoft.com/office/drawing/2014/main" id="{F94C79FC-EB20-DA69-4973-1521BE362565}"/>
              </a:ext>
            </a:extLst>
          </p:cNvPr>
          <p:cNvPicPr>
            <a:picLocks noChangeAspect="1"/>
          </p:cNvPicPr>
          <p:nvPr/>
        </p:nvPicPr>
        <p:blipFill>
          <a:blip r:embed="rId13"/>
          <a:stretch>
            <a:fillRect/>
          </a:stretch>
        </p:blipFill>
        <p:spPr>
          <a:xfrm>
            <a:off x="5368693" y="3788841"/>
            <a:ext cx="449925" cy="449925"/>
          </a:xfrm>
          <a:prstGeom prst="rect">
            <a:avLst/>
          </a:prstGeom>
        </p:spPr>
      </p:pic>
      <p:sp>
        <p:nvSpPr>
          <p:cNvPr id="11" name="TextBox 10">
            <a:extLst>
              <a:ext uri="{FF2B5EF4-FFF2-40B4-BE49-F238E27FC236}">
                <a16:creationId xmlns:a16="http://schemas.microsoft.com/office/drawing/2014/main" id="{B8BD8F16-A7D4-0CEF-8DAD-122F96B01634}"/>
              </a:ext>
            </a:extLst>
          </p:cNvPr>
          <p:cNvSpPr txBox="1"/>
          <p:nvPr/>
        </p:nvSpPr>
        <p:spPr>
          <a:xfrm>
            <a:off x="8173746" y="1610019"/>
            <a:ext cx="2661840" cy="369332"/>
          </a:xfrm>
          <a:prstGeom prst="rect">
            <a:avLst/>
          </a:prstGeom>
          <a:noFill/>
        </p:spPr>
        <p:txBody>
          <a:bodyPr wrap="square" rtlCol="0">
            <a:spAutoFit/>
          </a:bodyPr>
          <a:lstStyle/>
          <a:p>
            <a:r>
              <a:rPr lang="it-IT" dirty="0"/>
              <a:t>Let’s compute the score:</a:t>
            </a:r>
          </a:p>
        </p:txBody>
      </p:sp>
      <p:sp>
        <p:nvSpPr>
          <p:cNvPr id="14" name="TextBox 13">
            <a:extLst>
              <a:ext uri="{FF2B5EF4-FFF2-40B4-BE49-F238E27FC236}">
                <a16:creationId xmlns:a16="http://schemas.microsoft.com/office/drawing/2014/main" id="{7D80FDE4-6746-2FE8-1B44-36D915951302}"/>
              </a:ext>
            </a:extLst>
          </p:cNvPr>
          <p:cNvSpPr txBox="1"/>
          <p:nvPr/>
        </p:nvSpPr>
        <p:spPr>
          <a:xfrm>
            <a:off x="7469380" y="2151574"/>
            <a:ext cx="4409969" cy="2308324"/>
          </a:xfrm>
          <a:prstGeom prst="rect">
            <a:avLst/>
          </a:prstGeom>
          <a:noFill/>
        </p:spPr>
        <p:txBody>
          <a:bodyPr wrap="square" rtlCol="0">
            <a:spAutoFit/>
          </a:bodyPr>
          <a:lstStyle/>
          <a:p>
            <a:pPr algn="l"/>
            <a:r>
              <a:rPr lang="en-US" dirty="0">
                <a:latin typeface="NimbusRomNo9L-Medi"/>
              </a:rPr>
              <a:t>F</a:t>
            </a:r>
            <a:r>
              <a:rPr lang="en-US" sz="1800" b="0" i="0" u="none" strike="noStrike" baseline="0" dirty="0">
                <a:latin typeface="NimbusRomNo9L-Medi"/>
              </a:rPr>
              <a:t>or each neighbor</a:t>
            </a:r>
            <a:r>
              <a:rPr lang="en-US" sz="1800" b="0" i="0" u="none" strike="noStrike" baseline="0" dirty="0">
                <a:latin typeface="NimbusRomNo9L-Regu"/>
              </a:rPr>
              <a:t> Object </a:t>
            </a:r>
            <a:r>
              <a:rPr lang="en-US" sz="1800" b="0" i="0" u="none" strike="noStrike" baseline="0" dirty="0">
                <a:latin typeface="CMMI10"/>
              </a:rPr>
              <a:t>N</a:t>
            </a:r>
            <a:r>
              <a:rPr lang="en-US" sz="1800" b="0" i="0" u="none" strike="noStrike" baseline="0" dirty="0">
                <a:latin typeface="CMMI7"/>
              </a:rPr>
              <a:t>i</a:t>
            </a:r>
          </a:p>
          <a:p>
            <a:pPr lvl="1"/>
            <a:r>
              <a:rPr lang="it-IT" b="0" i="0" u="none" strike="noStrike" baseline="0" dirty="0">
                <a:latin typeface="NimbusRomNo9L-Medi"/>
              </a:rPr>
              <a:t>if </a:t>
            </a:r>
            <a:r>
              <a:rPr lang="it-IT" b="0" i="0" u="none" strike="noStrike" baseline="0" dirty="0">
                <a:latin typeface="NimbusRomNo9L-Regu"/>
              </a:rPr>
              <a:t>(</a:t>
            </a:r>
            <a:r>
              <a:rPr lang="it-IT" b="0" i="0" u="none" strike="noStrike" baseline="0" dirty="0">
                <a:latin typeface="CMMI10"/>
              </a:rPr>
              <a:t>N</a:t>
            </a:r>
            <a:r>
              <a:rPr lang="it-IT" b="0" i="0" u="none" strike="noStrike" baseline="0" dirty="0">
                <a:latin typeface="CMMI7"/>
              </a:rPr>
              <a:t>i</a:t>
            </a:r>
            <a:r>
              <a:rPr lang="it-IT" b="0" i="0" u="none" strike="noStrike" baseline="0" dirty="0">
                <a:latin typeface="NimbusRomNo9L-Regu"/>
              </a:rPr>
              <a:t>.Location in Minimum_perimeter)</a:t>
            </a:r>
          </a:p>
          <a:p>
            <a:pPr lvl="1"/>
            <a:r>
              <a:rPr lang="it-IT" b="0" i="0" u="none" strike="noStrike" baseline="0" dirty="0">
                <a:latin typeface="NimbusRomNo9L-Regu"/>
              </a:rPr>
              <a:t>Score = Score - PENALTY</a:t>
            </a:r>
          </a:p>
          <a:p>
            <a:pPr algn="l"/>
            <a:r>
              <a:rPr lang="it-IT" sz="1800" b="0" i="0" u="none" strike="noStrike" baseline="0" dirty="0">
                <a:latin typeface="NimbusRomNo9L-Medi"/>
              </a:rPr>
              <a:t>else</a:t>
            </a:r>
          </a:p>
          <a:p>
            <a:pPr lvl="1"/>
            <a:r>
              <a:rPr lang="it-IT" b="0" i="0" u="none" strike="noStrike" baseline="0" dirty="0">
                <a:latin typeface="NimbusRomNo9L-Medi"/>
              </a:rPr>
              <a:t>if </a:t>
            </a:r>
            <a:r>
              <a:rPr lang="it-IT" b="0" i="0" u="none" strike="noStrike" baseline="0" dirty="0">
                <a:latin typeface="NimbusRomNo9L-Regu"/>
              </a:rPr>
              <a:t>(</a:t>
            </a:r>
            <a:r>
              <a:rPr lang="it-IT" b="0" i="0" u="none" strike="noStrike" baseline="0" dirty="0">
                <a:latin typeface="CMMI10"/>
              </a:rPr>
              <a:t>N</a:t>
            </a:r>
            <a:r>
              <a:rPr lang="it-IT" b="0" i="0" u="none" strike="noStrike" baseline="0" dirty="0">
                <a:latin typeface="CMMI7"/>
              </a:rPr>
              <a:t>i</a:t>
            </a:r>
            <a:r>
              <a:rPr lang="it-IT" b="0" i="0" u="none" strike="noStrike" baseline="0" dirty="0">
                <a:latin typeface="NimbusRomNo9L-Regu"/>
              </a:rPr>
              <a:t>.Location in Maximum_perimetrer)</a:t>
            </a:r>
          </a:p>
          <a:p>
            <a:pPr lvl="1"/>
            <a:r>
              <a:rPr lang="it-IT" b="0" i="0" u="none" strike="noStrike" baseline="0" dirty="0">
                <a:latin typeface="NimbusRomNo9L-Regu"/>
              </a:rPr>
              <a:t>Score = Score + BONUS</a:t>
            </a:r>
          </a:p>
          <a:p>
            <a:pPr algn="l"/>
            <a:r>
              <a:rPr lang="it-IT" sz="1800" b="0" i="0" u="none" strike="noStrike" baseline="0" dirty="0">
                <a:latin typeface="NimbusRomNo9L-Medi"/>
              </a:rPr>
              <a:t>end for</a:t>
            </a:r>
          </a:p>
          <a:p>
            <a:pPr algn="l"/>
            <a:r>
              <a:rPr lang="it-IT" dirty="0">
                <a:latin typeface="NimbusRomNo9L-Medi"/>
              </a:rPr>
              <a:t>Return (</a:t>
            </a:r>
            <a:r>
              <a:rPr lang="it-IT" dirty="0">
                <a:solidFill>
                  <a:schemeClr val="accent2"/>
                </a:solidFill>
                <a:latin typeface="NimbusRomNo9L-Medi"/>
              </a:rPr>
              <a:t>Score</a:t>
            </a:r>
            <a:r>
              <a:rPr lang="it-IT" dirty="0">
                <a:latin typeface="NimbusRomNo9L-Medi"/>
              </a:rPr>
              <a:t>)</a:t>
            </a:r>
            <a:endParaRPr lang="it-IT" dirty="0"/>
          </a:p>
        </p:txBody>
      </p:sp>
      <p:pic>
        <p:nvPicPr>
          <p:cNvPr id="23" name="Picture 22">
            <a:extLst>
              <a:ext uri="{FF2B5EF4-FFF2-40B4-BE49-F238E27FC236}">
                <a16:creationId xmlns:a16="http://schemas.microsoft.com/office/drawing/2014/main" id="{1F0421CC-EE76-75B9-368C-3318C2C836F8}"/>
              </a:ext>
            </a:extLst>
          </p:cNvPr>
          <p:cNvPicPr>
            <a:picLocks noChangeAspect="1"/>
          </p:cNvPicPr>
          <p:nvPr/>
        </p:nvPicPr>
        <p:blipFill>
          <a:blip r:embed="rId14"/>
          <a:stretch>
            <a:fillRect/>
          </a:stretch>
        </p:blipFill>
        <p:spPr>
          <a:xfrm>
            <a:off x="0" y="6095934"/>
            <a:ext cx="3218967" cy="762066"/>
          </a:xfrm>
          <a:prstGeom prst="rect">
            <a:avLst/>
          </a:prstGeom>
        </p:spPr>
      </p:pic>
      <p:pic>
        <p:nvPicPr>
          <p:cNvPr id="24" name="Picture 23">
            <a:extLst>
              <a:ext uri="{FF2B5EF4-FFF2-40B4-BE49-F238E27FC236}">
                <a16:creationId xmlns:a16="http://schemas.microsoft.com/office/drawing/2014/main" id="{D3A41DF0-A1A7-1DE6-A552-FACCF8CC10CE}"/>
              </a:ext>
            </a:extLst>
          </p:cNvPr>
          <p:cNvPicPr>
            <a:picLocks noChangeAspect="1"/>
          </p:cNvPicPr>
          <p:nvPr/>
        </p:nvPicPr>
        <p:blipFill>
          <a:blip r:embed="rId14"/>
          <a:stretch>
            <a:fillRect/>
          </a:stretch>
        </p:blipFill>
        <p:spPr>
          <a:xfrm>
            <a:off x="3218967" y="6095934"/>
            <a:ext cx="3218967" cy="762066"/>
          </a:xfrm>
          <a:prstGeom prst="rect">
            <a:avLst/>
          </a:prstGeom>
        </p:spPr>
      </p:pic>
      <p:pic>
        <p:nvPicPr>
          <p:cNvPr id="25" name="Picture 24">
            <a:extLst>
              <a:ext uri="{FF2B5EF4-FFF2-40B4-BE49-F238E27FC236}">
                <a16:creationId xmlns:a16="http://schemas.microsoft.com/office/drawing/2014/main" id="{5E494E36-96B2-9FE4-CD9A-4002CF456035}"/>
              </a:ext>
            </a:extLst>
          </p:cNvPr>
          <p:cNvPicPr>
            <a:picLocks noChangeAspect="1"/>
          </p:cNvPicPr>
          <p:nvPr/>
        </p:nvPicPr>
        <p:blipFill>
          <a:blip r:embed="rId14"/>
          <a:stretch>
            <a:fillRect/>
          </a:stretch>
        </p:blipFill>
        <p:spPr>
          <a:xfrm>
            <a:off x="5983685" y="6098196"/>
            <a:ext cx="3218967" cy="762066"/>
          </a:xfrm>
          <a:prstGeom prst="rect">
            <a:avLst/>
          </a:prstGeom>
        </p:spPr>
      </p:pic>
      <p:sp>
        <p:nvSpPr>
          <p:cNvPr id="27" name="Slide Number Placeholder 26">
            <a:extLst>
              <a:ext uri="{FF2B5EF4-FFF2-40B4-BE49-F238E27FC236}">
                <a16:creationId xmlns:a16="http://schemas.microsoft.com/office/drawing/2014/main" id="{810A7A97-F0C4-C71D-D9BE-06B1C284FA71}"/>
              </a:ext>
            </a:extLst>
          </p:cNvPr>
          <p:cNvSpPr>
            <a:spLocks noGrp="1"/>
          </p:cNvSpPr>
          <p:nvPr>
            <p:ph type="sldNum" sz="quarter" idx="12"/>
          </p:nvPr>
        </p:nvSpPr>
        <p:spPr>
          <a:xfrm>
            <a:off x="10127420" y="6448389"/>
            <a:ext cx="838200" cy="257176"/>
          </a:xfrm>
        </p:spPr>
        <p:txBody>
          <a:bodyPr/>
          <a:lstStyle/>
          <a:p>
            <a:fld id="{E31375A4-56A4-47D6-9801-1991572033F7}" type="slidenum">
              <a:rPr lang="en-US" smtClean="0"/>
              <a:t>12</a:t>
            </a:fld>
            <a:r>
              <a:rPr lang="en-US" dirty="0"/>
              <a:t>/18</a:t>
            </a:r>
          </a:p>
        </p:txBody>
      </p:sp>
      <p:pic>
        <p:nvPicPr>
          <p:cNvPr id="20" name="Picture 19">
            <a:extLst>
              <a:ext uri="{FF2B5EF4-FFF2-40B4-BE49-F238E27FC236}">
                <a16:creationId xmlns:a16="http://schemas.microsoft.com/office/drawing/2014/main" id="{E1FC7AB4-A9C1-34B1-2C56-1252099F68C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781122" y="4566029"/>
            <a:ext cx="5306165" cy="17718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56916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3647220" y="190500"/>
            <a:ext cx="9144000" cy="1143000"/>
          </a:xfrm>
        </p:spPr>
        <p:txBody>
          <a:bodyPr/>
          <a:lstStyle/>
          <a:p>
            <a:r>
              <a:rPr lang="it-IT" dirty="0"/>
              <a:t> The experiment</a:t>
            </a:r>
            <a:br>
              <a:rPr lang="it-IT" dirty="0"/>
            </a:br>
            <a:r>
              <a:rPr lang="it-IT" dirty="0"/>
              <a:t>	</a:t>
            </a:r>
            <a:r>
              <a:rPr lang="it-IT" sz="2000" dirty="0"/>
              <a:t>Specifications</a:t>
            </a:r>
            <a:endParaRPr sz="2000" dirty="0"/>
          </a:p>
        </p:txBody>
      </p:sp>
      <p:pic>
        <p:nvPicPr>
          <p:cNvPr id="3" name="Picture 2" descr="A picture containing insect&#10;&#10;Description automatically generated">
            <a:extLst>
              <a:ext uri="{FF2B5EF4-FFF2-40B4-BE49-F238E27FC236}">
                <a16:creationId xmlns:a16="http://schemas.microsoft.com/office/drawing/2014/main" id="{738FA3EF-6649-4415-8092-EFC9C70EA7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02652" y="4604779"/>
            <a:ext cx="2989348" cy="2253221"/>
          </a:xfrm>
          <a:prstGeom prst="rect">
            <a:avLst/>
          </a:prstGeom>
        </p:spPr>
      </p:pic>
      <p:sp>
        <p:nvSpPr>
          <p:cNvPr id="4" name="Content Placeholder 3">
            <a:extLst>
              <a:ext uri="{FF2B5EF4-FFF2-40B4-BE49-F238E27FC236}">
                <a16:creationId xmlns:a16="http://schemas.microsoft.com/office/drawing/2014/main" id="{6A488F67-C760-18D9-2352-B76AC143A7FA}"/>
              </a:ext>
            </a:extLst>
          </p:cNvPr>
          <p:cNvSpPr>
            <a:spLocks noGrp="1"/>
          </p:cNvSpPr>
          <p:nvPr>
            <p:ph idx="1"/>
          </p:nvPr>
        </p:nvSpPr>
        <p:spPr>
          <a:xfrm>
            <a:off x="983432" y="1343696"/>
            <a:ext cx="9361040" cy="4533575"/>
          </a:xfrm>
        </p:spPr>
        <p:txBody>
          <a:bodyPr/>
          <a:lstStyle/>
          <a:p>
            <a:r>
              <a:rPr lang="it-IT" sz="2400" dirty="0">
                <a:solidFill>
                  <a:schemeClr val="accent1">
                    <a:lumMod val="75000"/>
                  </a:schemeClr>
                </a:solidFill>
              </a:rPr>
              <a:t>The core algorithm</a:t>
            </a:r>
          </a:p>
        </p:txBody>
      </p:sp>
      <p:pic>
        <p:nvPicPr>
          <p:cNvPr id="7" name="Picture 6">
            <a:extLst>
              <a:ext uri="{FF2B5EF4-FFF2-40B4-BE49-F238E27FC236}">
                <a16:creationId xmlns:a16="http://schemas.microsoft.com/office/drawing/2014/main" id="{DD068C38-91BF-2383-B132-8923E62394B5}"/>
              </a:ext>
            </a:extLst>
          </p:cNvPr>
          <p:cNvPicPr>
            <a:picLocks noChangeAspect="1"/>
          </p:cNvPicPr>
          <p:nvPr/>
        </p:nvPicPr>
        <p:blipFill>
          <a:blip r:embed="rId3">
            <a:alphaModFix amt="35000"/>
          </a:blip>
          <a:stretch>
            <a:fillRect/>
          </a:stretch>
        </p:blipFill>
        <p:spPr>
          <a:xfrm>
            <a:off x="1680011" y="2919940"/>
            <a:ext cx="1091279" cy="1018120"/>
          </a:xfrm>
          <a:prstGeom prst="rect">
            <a:avLst/>
          </a:prstGeom>
        </p:spPr>
      </p:pic>
      <p:pic>
        <p:nvPicPr>
          <p:cNvPr id="8" name="Picture 7">
            <a:extLst>
              <a:ext uri="{FF2B5EF4-FFF2-40B4-BE49-F238E27FC236}">
                <a16:creationId xmlns:a16="http://schemas.microsoft.com/office/drawing/2014/main" id="{4187A299-5786-AA9C-1D06-64C5E81274CB}"/>
              </a:ext>
            </a:extLst>
          </p:cNvPr>
          <p:cNvPicPr>
            <a:picLocks noChangeAspect="1"/>
          </p:cNvPicPr>
          <p:nvPr/>
        </p:nvPicPr>
        <p:blipFill>
          <a:blip r:embed="rId4">
            <a:alphaModFix amt="35000"/>
          </a:blip>
          <a:stretch>
            <a:fillRect/>
          </a:stretch>
        </p:blipFill>
        <p:spPr>
          <a:xfrm>
            <a:off x="800592" y="3068960"/>
            <a:ext cx="1066892" cy="1066892"/>
          </a:xfrm>
          <a:prstGeom prst="rect">
            <a:avLst/>
          </a:prstGeom>
        </p:spPr>
      </p:pic>
      <p:pic>
        <p:nvPicPr>
          <p:cNvPr id="2" name="Picture 1">
            <a:extLst>
              <a:ext uri="{FF2B5EF4-FFF2-40B4-BE49-F238E27FC236}">
                <a16:creationId xmlns:a16="http://schemas.microsoft.com/office/drawing/2014/main" id="{8DD9A29D-1CD3-8525-2A07-C0EF53A3D885}"/>
              </a:ext>
            </a:extLst>
          </p:cNvPr>
          <p:cNvPicPr>
            <a:picLocks noChangeAspect="1"/>
          </p:cNvPicPr>
          <p:nvPr/>
        </p:nvPicPr>
        <p:blipFill>
          <a:blip r:embed="rId3">
            <a:alphaModFix amt="35000"/>
          </a:blip>
          <a:stretch>
            <a:fillRect/>
          </a:stretch>
        </p:blipFill>
        <p:spPr>
          <a:xfrm>
            <a:off x="4462329" y="2919940"/>
            <a:ext cx="1018120" cy="1018120"/>
          </a:xfrm>
          <a:prstGeom prst="rect">
            <a:avLst/>
          </a:prstGeom>
        </p:spPr>
      </p:pic>
      <p:pic>
        <p:nvPicPr>
          <p:cNvPr id="5" name="Picture 4">
            <a:extLst>
              <a:ext uri="{FF2B5EF4-FFF2-40B4-BE49-F238E27FC236}">
                <a16:creationId xmlns:a16="http://schemas.microsoft.com/office/drawing/2014/main" id="{A6E4252B-648F-8F95-C725-2A84B074C01D}"/>
              </a:ext>
            </a:extLst>
          </p:cNvPr>
          <p:cNvPicPr>
            <a:picLocks noChangeAspect="1"/>
          </p:cNvPicPr>
          <p:nvPr/>
        </p:nvPicPr>
        <p:blipFill>
          <a:blip r:embed="rId5">
            <a:alphaModFix amt="50000"/>
          </a:blip>
          <a:stretch>
            <a:fillRect/>
          </a:stretch>
        </p:blipFill>
        <p:spPr>
          <a:xfrm>
            <a:off x="3628619" y="3117732"/>
            <a:ext cx="1018120" cy="1018120"/>
          </a:xfrm>
          <a:prstGeom prst="rect">
            <a:avLst/>
          </a:prstGeom>
        </p:spPr>
      </p:pic>
      <p:grpSp>
        <p:nvGrpSpPr>
          <p:cNvPr id="18" name="Group 17">
            <a:extLst>
              <a:ext uri="{FF2B5EF4-FFF2-40B4-BE49-F238E27FC236}">
                <a16:creationId xmlns:a16="http://schemas.microsoft.com/office/drawing/2014/main" id="{5520724F-FCEB-CB65-B528-F582A8B1E7B1}"/>
              </a:ext>
            </a:extLst>
          </p:cNvPr>
          <p:cNvGrpSpPr/>
          <p:nvPr/>
        </p:nvGrpSpPr>
        <p:grpSpPr>
          <a:xfrm>
            <a:off x="4937236" y="3416171"/>
            <a:ext cx="9000" cy="16920"/>
            <a:chOff x="4937236" y="3416171"/>
            <a:chExt cx="9000" cy="16920"/>
          </a:xfrm>
        </p:grpSpPr>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3DED1D9B-5DE2-6E0D-EB15-66A374849132}"/>
                    </a:ext>
                  </a:extLst>
                </p14:cNvPr>
                <p14:cNvContentPartPr/>
                <p14:nvPr/>
              </p14:nvContentPartPr>
              <p14:xfrm>
                <a:off x="4937236" y="3416171"/>
                <a:ext cx="360" cy="360"/>
              </p14:xfrm>
            </p:contentPart>
          </mc:Choice>
          <mc:Fallback xmlns="">
            <p:pic>
              <p:nvPicPr>
                <p:cNvPr id="6" name="Ink 5">
                  <a:extLst>
                    <a:ext uri="{FF2B5EF4-FFF2-40B4-BE49-F238E27FC236}">
                      <a16:creationId xmlns:a16="http://schemas.microsoft.com/office/drawing/2014/main" id="{3DED1D9B-5DE2-6E0D-EB15-66A374849132}"/>
                    </a:ext>
                  </a:extLst>
                </p:cNvPr>
                <p:cNvPicPr/>
                <p:nvPr/>
              </p:nvPicPr>
              <p:blipFill>
                <a:blip r:embed="rId7"/>
                <a:stretch>
                  <a:fillRect/>
                </a:stretch>
              </p:blipFill>
              <p:spPr>
                <a:xfrm>
                  <a:off x="4928236" y="340717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32B38D36-9575-CA90-531B-796AD86E1467}"/>
                    </a:ext>
                  </a:extLst>
                </p14:cNvPr>
                <p14:cNvContentPartPr/>
                <p14:nvPr/>
              </p14:nvContentPartPr>
              <p14:xfrm>
                <a:off x="4945876" y="3416171"/>
                <a:ext cx="360" cy="360"/>
              </p14:xfrm>
            </p:contentPart>
          </mc:Choice>
          <mc:Fallback xmlns="">
            <p:pic>
              <p:nvPicPr>
                <p:cNvPr id="9" name="Ink 8">
                  <a:extLst>
                    <a:ext uri="{FF2B5EF4-FFF2-40B4-BE49-F238E27FC236}">
                      <a16:creationId xmlns:a16="http://schemas.microsoft.com/office/drawing/2014/main" id="{32B38D36-9575-CA90-531B-796AD86E1467}"/>
                    </a:ext>
                  </a:extLst>
                </p:cNvPr>
                <p:cNvPicPr/>
                <p:nvPr/>
              </p:nvPicPr>
              <p:blipFill>
                <a:blip r:embed="rId7"/>
                <a:stretch>
                  <a:fillRect/>
                </a:stretch>
              </p:blipFill>
              <p:spPr>
                <a:xfrm>
                  <a:off x="4936876" y="340717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5CC05C49-C06D-DE5E-9FF8-EDAFD0B31D6D}"/>
                    </a:ext>
                  </a:extLst>
                </p14:cNvPr>
                <p14:cNvContentPartPr/>
                <p14:nvPr/>
              </p14:nvContentPartPr>
              <p14:xfrm>
                <a:off x="4945876" y="3416171"/>
                <a:ext cx="360" cy="360"/>
              </p14:xfrm>
            </p:contentPart>
          </mc:Choice>
          <mc:Fallback xmlns="">
            <p:pic>
              <p:nvPicPr>
                <p:cNvPr id="12" name="Ink 11">
                  <a:extLst>
                    <a:ext uri="{FF2B5EF4-FFF2-40B4-BE49-F238E27FC236}">
                      <a16:creationId xmlns:a16="http://schemas.microsoft.com/office/drawing/2014/main" id="{5CC05C49-C06D-DE5E-9FF8-EDAFD0B31D6D}"/>
                    </a:ext>
                  </a:extLst>
                </p:cNvPr>
                <p:cNvPicPr/>
                <p:nvPr/>
              </p:nvPicPr>
              <p:blipFill>
                <a:blip r:embed="rId7"/>
                <a:stretch>
                  <a:fillRect/>
                </a:stretch>
              </p:blipFill>
              <p:spPr>
                <a:xfrm>
                  <a:off x="4936876" y="340717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00F675A7-EB56-F2FD-6017-BE6E578D7C1F}"/>
                    </a:ext>
                  </a:extLst>
                </p14:cNvPr>
                <p14:cNvContentPartPr/>
                <p14:nvPr/>
              </p14:nvContentPartPr>
              <p14:xfrm>
                <a:off x="4945876" y="3416171"/>
                <a:ext cx="360" cy="360"/>
              </p14:xfrm>
            </p:contentPart>
          </mc:Choice>
          <mc:Fallback xmlns="">
            <p:pic>
              <p:nvPicPr>
                <p:cNvPr id="15" name="Ink 14">
                  <a:extLst>
                    <a:ext uri="{FF2B5EF4-FFF2-40B4-BE49-F238E27FC236}">
                      <a16:creationId xmlns:a16="http://schemas.microsoft.com/office/drawing/2014/main" id="{00F675A7-EB56-F2FD-6017-BE6E578D7C1F}"/>
                    </a:ext>
                  </a:extLst>
                </p:cNvPr>
                <p:cNvPicPr/>
                <p:nvPr/>
              </p:nvPicPr>
              <p:blipFill>
                <a:blip r:embed="rId7"/>
                <a:stretch>
                  <a:fillRect/>
                </a:stretch>
              </p:blipFill>
              <p:spPr>
                <a:xfrm>
                  <a:off x="4936876" y="340717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825D9CF9-002A-294F-0562-77592738D345}"/>
                    </a:ext>
                  </a:extLst>
                </p14:cNvPr>
                <p14:cNvContentPartPr/>
                <p14:nvPr/>
              </p14:nvContentPartPr>
              <p14:xfrm>
                <a:off x="4945876" y="3432731"/>
                <a:ext cx="360" cy="360"/>
              </p14:xfrm>
            </p:contentPart>
          </mc:Choice>
          <mc:Fallback xmlns="">
            <p:pic>
              <p:nvPicPr>
                <p:cNvPr id="17" name="Ink 16">
                  <a:extLst>
                    <a:ext uri="{FF2B5EF4-FFF2-40B4-BE49-F238E27FC236}">
                      <a16:creationId xmlns:a16="http://schemas.microsoft.com/office/drawing/2014/main" id="{825D9CF9-002A-294F-0562-77592738D345}"/>
                    </a:ext>
                  </a:extLst>
                </p:cNvPr>
                <p:cNvPicPr/>
                <p:nvPr/>
              </p:nvPicPr>
              <p:blipFill>
                <a:blip r:embed="rId7"/>
                <a:stretch>
                  <a:fillRect/>
                </a:stretch>
              </p:blipFill>
              <p:spPr>
                <a:xfrm>
                  <a:off x="4936876" y="3423731"/>
                  <a:ext cx="18000" cy="18000"/>
                </a:xfrm>
                <a:prstGeom prst="rect">
                  <a:avLst/>
                </a:prstGeom>
              </p:spPr>
            </p:pic>
          </mc:Fallback>
        </mc:AlternateContent>
      </p:grpSp>
      <p:sp>
        <p:nvSpPr>
          <p:cNvPr id="19" name="Flowchart: Connector 18">
            <a:extLst>
              <a:ext uri="{FF2B5EF4-FFF2-40B4-BE49-F238E27FC236}">
                <a16:creationId xmlns:a16="http://schemas.microsoft.com/office/drawing/2014/main" id="{68BB3803-BB9D-3D2D-FF35-074F4954DFAC}"/>
              </a:ext>
            </a:extLst>
          </p:cNvPr>
          <p:cNvSpPr/>
          <p:nvPr/>
        </p:nvSpPr>
        <p:spPr>
          <a:xfrm>
            <a:off x="4907334" y="3350577"/>
            <a:ext cx="150652" cy="156845"/>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dirty="0"/>
          </a:p>
        </p:txBody>
      </p:sp>
      <p:cxnSp>
        <p:nvCxnSpPr>
          <p:cNvPr id="21" name="Straight Connector 20">
            <a:extLst>
              <a:ext uri="{FF2B5EF4-FFF2-40B4-BE49-F238E27FC236}">
                <a16:creationId xmlns:a16="http://schemas.microsoft.com/office/drawing/2014/main" id="{5D97FA4A-112F-B568-5BCE-02E7FE63A974}"/>
              </a:ext>
            </a:extLst>
          </p:cNvPr>
          <p:cNvCxnSpPr>
            <a:cxnSpLocks/>
            <a:stCxn id="19" idx="7"/>
          </p:cNvCxnSpPr>
          <p:nvPr/>
        </p:nvCxnSpPr>
        <p:spPr>
          <a:xfrm flipV="1">
            <a:off x="5035924" y="2425067"/>
            <a:ext cx="1302781" cy="948479"/>
          </a:xfrm>
          <a:prstGeom prst="line">
            <a:avLst/>
          </a:prstGeom>
        </p:spPr>
        <p:style>
          <a:lnRef idx="1">
            <a:schemeClr val="accent5"/>
          </a:lnRef>
          <a:fillRef idx="0">
            <a:schemeClr val="accent5"/>
          </a:fillRef>
          <a:effectRef idx="0">
            <a:schemeClr val="accent5"/>
          </a:effectRef>
          <a:fontRef idx="minor">
            <a:schemeClr val="tx1"/>
          </a:fontRef>
        </p:style>
      </p:cxnSp>
      <p:sp>
        <p:nvSpPr>
          <p:cNvPr id="22" name="Flowchart: Connector 21">
            <a:extLst>
              <a:ext uri="{FF2B5EF4-FFF2-40B4-BE49-F238E27FC236}">
                <a16:creationId xmlns:a16="http://schemas.microsoft.com/office/drawing/2014/main" id="{A65AD3F0-3F9C-99C2-03E2-EF5A18888B82}"/>
              </a:ext>
            </a:extLst>
          </p:cNvPr>
          <p:cNvSpPr/>
          <p:nvPr/>
        </p:nvSpPr>
        <p:spPr>
          <a:xfrm>
            <a:off x="3402361" y="1794685"/>
            <a:ext cx="3267126" cy="324296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6" name="Flowchart: Connector 25">
            <a:extLst>
              <a:ext uri="{FF2B5EF4-FFF2-40B4-BE49-F238E27FC236}">
                <a16:creationId xmlns:a16="http://schemas.microsoft.com/office/drawing/2014/main" id="{918C97BD-EED9-E5AF-6CB3-4D90E94ED66F}"/>
              </a:ext>
            </a:extLst>
          </p:cNvPr>
          <p:cNvSpPr/>
          <p:nvPr/>
        </p:nvSpPr>
        <p:spPr>
          <a:xfrm>
            <a:off x="3840925" y="2289560"/>
            <a:ext cx="2389998" cy="2253221"/>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28" name="Straight Connector 27">
            <a:extLst>
              <a:ext uri="{FF2B5EF4-FFF2-40B4-BE49-F238E27FC236}">
                <a16:creationId xmlns:a16="http://schemas.microsoft.com/office/drawing/2014/main" id="{F3BA7895-E4AE-1FB2-7B2A-6E5EA07C7C96}"/>
              </a:ext>
            </a:extLst>
          </p:cNvPr>
          <p:cNvCxnSpPr>
            <a:cxnSpLocks/>
            <a:stCxn id="19" idx="0"/>
          </p:cNvCxnSpPr>
          <p:nvPr/>
        </p:nvCxnSpPr>
        <p:spPr>
          <a:xfrm flipH="1" flipV="1">
            <a:off x="4907334" y="2289560"/>
            <a:ext cx="75326" cy="1061017"/>
          </a:xfrm>
          <a:prstGeom prst="line">
            <a:avLst/>
          </a:prstGeom>
        </p:spPr>
        <p:style>
          <a:lnRef idx="1">
            <a:schemeClr val="accent2"/>
          </a:lnRef>
          <a:fillRef idx="0">
            <a:schemeClr val="accent2"/>
          </a:fillRef>
          <a:effectRef idx="0">
            <a:schemeClr val="accent2"/>
          </a:effectRef>
          <a:fontRef idx="minor">
            <a:schemeClr val="tx1"/>
          </a:fontRef>
        </p:style>
      </p:cxnSp>
      <p:pic>
        <p:nvPicPr>
          <p:cNvPr id="33" name="Picture 32">
            <a:extLst>
              <a:ext uri="{FF2B5EF4-FFF2-40B4-BE49-F238E27FC236}">
                <a16:creationId xmlns:a16="http://schemas.microsoft.com/office/drawing/2014/main" id="{F2AC7B59-7BCA-5CCD-07E0-5BB6BB810DF9}"/>
              </a:ext>
            </a:extLst>
          </p:cNvPr>
          <p:cNvPicPr>
            <a:picLocks noChangeAspect="1"/>
          </p:cNvPicPr>
          <p:nvPr/>
        </p:nvPicPr>
        <p:blipFill>
          <a:blip r:embed="rId12">
            <a:alphaModFix amt="50000"/>
          </a:blip>
          <a:stretch>
            <a:fillRect/>
          </a:stretch>
        </p:blipFill>
        <p:spPr>
          <a:xfrm>
            <a:off x="6125628" y="2979130"/>
            <a:ext cx="451143" cy="463336"/>
          </a:xfrm>
          <a:prstGeom prst="rect">
            <a:avLst/>
          </a:prstGeom>
        </p:spPr>
      </p:pic>
      <p:pic>
        <p:nvPicPr>
          <p:cNvPr id="34" name="Picture 33">
            <a:extLst>
              <a:ext uri="{FF2B5EF4-FFF2-40B4-BE49-F238E27FC236}">
                <a16:creationId xmlns:a16="http://schemas.microsoft.com/office/drawing/2014/main" id="{28912A0A-5435-ADB8-9EED-4A388CB5C3F6}"/>
              </a:ext>
            </a:extLst>
          </p:cNvPr>
          <p:cNvPicPr>
            <a:picLocks noChangeAspect="1"/>
          </p:cNvPicPr>
          <p:nvPr/>
        </p:nvPicPr>
        <p:blipFill>
          <a:blip r:embed="rId12">
            <a:alphaModFix amt="50000"/>
          </a:blip>
          <a:stretch>
            <a:fillRect/>
          </a:stretch>
        </p:blipFill>
        <p:spPr>
          <a:xfrm>
            <a:off x="4257638" y="2768393"/>
            <a:ext cx="292658" cy="300567"/>
          </a:xfrm>
          <a:prstGeom prst="rect">
            <a:avLst/>
          </a:prstGeom>
        </p:spPr>
      </p:pic>
      <p:pic>
        <p:nvPicPr>
          <p:cNvPr id="35" name="Picture 34">
            <a:extLst>
              <a:ext uri="{FF2B5EF4-FFF2-40B4-BE49-F238E27FC236}">
                <a16:creationId xmlns:a16="http://schemas.microsoft.com/office/drawing/2014/main" id="{644BB841-5B3C-6521-28C4-6905ECAEF50C}"/>
              </a:ext>
            </a:extLst>
          </p:cNvPr>
          <p:cNvPicPr>
            <a:picLocks noChangeAspect="1"/>
          </p:cNvPicPr>
          <p:nvPr/>
        </p:nvPicPr>
        <p:blipFill>
          <a:blip r:embed="rId12">
            <a:alphaModFix amt="50000"/>
          </a:blip>
          <a:stretch>
            <a:fillRect/>
          </a:stretch>
        </p:blipFill>
        <p:spPr>
          <a:xfrm>
            <a:off x="5217986" y="2380808"/>
            <a:ext cx="451143" cy="463336"/>
          </a:xfrm>
          <a:prstGeom prst="rect">
            <a:avLst/>
          </a:prstGeom>
        </p:spPr>
      </p:pic>
      <p:pic>
        <p:nvPicPr>
          <p:cNvPr id="10" name="Picture 9">
            <a:extLst>
              <a:ext uri="{FF2B5EF4-FFF2-40B4-BE49-F238E27FC236}">
                <a16:creationId xmlns:a16="http://schemas.microsoft.com/office/drawing/2014/main" id="{F94C79FC-EB20-DA69-4973-1521BE362565}"/>
              </a:ext>
            </a:extLst>
          </p:cNvPr>
          <p:cNvPicPr>
            <a:picLocks noChangeAspect="1"/>
          </p:cNvPicPr>
          <p:nvPr/>
        </p:nvPicPr>
        <p:blipFill>
          <a:blip r:embed="rId13"/>
          <a:stretch>
            <a:fillRect/>
          </a:stretch>
        </p:blipFill>
        <p:spPr>
          <a:xfrm>
            <a:off x="5368693" y="3788841"/>
            <a:ext cx="449925" cy="449925"/>
          </a:xfrm>
          <a:prstGeom prst="rect">
            <a:avLst/>
          </a:prstGeom>
        </p:spPr>
      </p:pic>
      <p:sp>
        <p:nvSpPr>
          <p:cNvPr id="11" name="TextBox 10">
            <a:extLst>
              <a:ext uri="{FF2B5EF4-FFF2-40B4-BE49-F238E27FC236}">
                <a16:creationId xmlns:a16="http://schemas.microsoft.com/office/drawing/2014/main" id="{B8BD8F16-A7D4-0CEF-8DAD-122F96B01634}"/>
              </a:ext>
            </a:extLst>
          </p:cNvPr>
          <p:cNvSpPr txBox="1"/>
          <p:nvPr/>
        </p:nvSpPr>
        <p:spPr>
          <a:xfrm>
            <a:off x="8173746" y="1610019"/>
            <a:ext cx="2661840" cy="369332"/>
          </a:xfrm>
          <a:prstGeom prst="rect">
            <a:avLst/>
          </a:prstGeom>
          <a:noFill/>
        </p:spPr>
        <p:txBody>
          <a:bodyPr wrap="square" rtlCol="0">
            <a:spAutoFit/>
          </a:bodyPr>
          <a:lstStyle/>
          <a:p>
            <a:r>
              <a:rPr lang="it-IT" dirty="0"/>
              <a:t>Let’s compute the score:</a:t>
            </a:r>
          </a:p>
        </p:txBody>
      </p:sp>
      <p:sp>
        <p:nvSpPr>
          <p:cNvPr id="14" name="TextBox 13">
            <a:extLst>
              <a:ext uri="{FF2B5EF4-FFF2-40B4-BE49-F238E27FC236}">
                <a16:creationId xmlns:a16="http://schemas.microsoft.com/office/drawing/2014/main" id="{7D80FDE4-6746-2FE8-1B44-36D915951302}"/>
              </a:ext>
            </a:extLst>
          </p:cNvPr>
          <p:cNvSpPr txBox="1"/>
          <p:nvPr/>
        </p:nvSpPr>
        <p:spPr>
          <a:xfrm>
            <a:off x="7314667" y="2380808"/>
            <a:ext cx="4877334" cy="1754326"/>
          </a:xfrm>
          <a:prstGeom prst="rect">
            <a:avLst/>
          </a:prstGeom>
          <a:noFill/>
        </p:spPr>
        <p:txBody>
          <a:bodyPr wrap="square" rtlCol="0">
            <a:spAutoFit/>
          </a:bodyPr>
          <a:lstStyle/>
          <a:p>
            <a:pPr algn="l"/>
            <a:r>
              <a:rPr lang="it-IT" dirty="0"/>
              <a:t>Probability = Random(0...1)</a:t>
            </a:r>
          </a:p>
          <a:p>
            <a:pPr algn="l"/>
            <a:endParaRPr lang="it-IT" dirty="0"/>
          </a:p>
          <a:p>
            <a:pPr algn="l"/>
            <a:r>
              <a:rPr lang="it-IT" dirty="0"/>
              <a:t>If (</a:t>
            </a:r>
            <a:r>
              <a:rPr lang="it-IT" dirty="0">
                <a:solidFill>
                  <a:schemeClr val="accent2"/>
                </a:solidFill>
              </a:rPr>
              <a:t>Score</a:t>
            </a:r>
            <a:r>
              <a:rPr lang="it-IT" dirty="0"/>
              <a:t> &gt; Probability) </a:t>
            </a:r>
          </a:p>
          <a:p>
            <a:pPr algn="l"/>
            <a:r>
              <a:rPr lang="it-IT" dirty="0"/>
              <a:t>	Drop here the object</a:t>
            </a:r>
          </a:p>
          <a:p>
            <a:pPr algn="l"/>
            <a:r>
              <a:rPr lang="it-IT" dirty="0"/>
              <a:t>	Set the ant as  not Laden</a:t>
            </a:r>
          </a:p>
          <a:p>
            <a:pPr algn="l"/>
            <a:r>
              <a:rPr lang="it-IT" dirty="0"/>
              <a:t>	Delay = 4 (cool down the ant)</a:t>
            </a:r>
          </a:p>
        </p:txBody>
      </p:sp>
      <p:pic>
        <p:nvPicPr>
          <p:cNvPr id="23" name="Picture 22">
            <a:extLst>
              <a:ext uri="{FF2B5EF4-FFF2-40B4-BE49-F238E27FC236}">
                <a16:creationId xmlns:a16="http://schemas.microsoft.com/office/drawing/2014/main" id="{39CAD3B7-52F4-542A-AA5B-C0610272FB07}"/>
              </a:ext>
            </a:extLst>
          </p:cNvPr>
          <p:cNvPicPr>
            <a:picLocks noChangeAspect="1"/>
          </p:cNvPicPr>
          <p:nvPr/>
        </p:nvPicPr>
        <p:blipFill>
          <a:blip r:embed="rId14"/>
          <a:stretch>
            <a:fillRect/>
          </a:stretch>
        </p:blipFill>
        <p:spPr>
          <a:xfrm>
            <a:off x="0" y="6095934"/>
            <a:ext cx="3218967" cy="762066"/>
          </a:xfrm>
          <a:prstGeom prst="rect">
            <a:avLst/>
          </a:prstGeom>
        </p:spPr>
      </p:pic>
      <p:pic>
        <p:nvPicPr>
          <p:cNvPr id="24" name="Picture 23">
            <a:extLst>
              <a:ext uri="{FF2B5EF4-FFF2-40B4-BE49-F238E27FC236}">
                <a16:creationId xmlns:a16="http://schemas.microsoft.com/office/drawing/2014/main" id="{EBCD2EF3-A8AF-EB75-68A2-9CD9CF0E6D03}"/>
              </a:ext>
            </a:extLst>
          </p:cNvPr>
          <p:cNvPicPr>
            <a:picLocks noChangeAspect="1"/>
          </p:cNvPicPr>
          <p:nvPr/>
        </p:nvPicPr>
        <p:blipFill>
          <a:blip r:embed="rId14"/>
          <a:stretch>
            <a:fillRect/>
          </a:stretch>
        </p:blipFill>
        <p:spPr>
          <a:xfrm>
            <a:off x="3218967" y="6095934"/>
            <a:ext cx="3218967" cy="762066"/>
          </a:xfrm>
          <a:prstGeom prst="rect">
            <a:avLst/>
          </a:prstGeom>
        </p:spPr>
      </p:pic>
      <p:pic>
        <p:nvPicPr>
          <p:cNvPr id="25" name="Picture 24">
            <a:extLst>
              <a:ext uri="{FF2B5EF4-FFF2-40B4-BE49-F238E27FC236}">
                <a16:creationId xmlns:a16="http://schemas.microsoft.com/office/drawing/2014/main" id="{F85D8D0A-D566-0695-BBDB-30E55F0B844D}"/>
              </a:ext>
            </a:extLst>
          </p:cNvPr>
          <p:cNvPicPr>
            <a:picLocks noChangeAspect="1"/>
          </p:cNvPicPr>
          <p:nvPr/>
        </p:nvPicPr>
        <p:blipFill>
          <a:blip r:embed="rId14"/>
          <a:stretch>
            <a:fillRect/>
          </a:stretch>
        </p:blipFill>
        <p:spPr>
          <a:xfrm>
            <a:off x="6023992" y="6095934"/>
            <a:ext cx="3218967" cy="762066"/>
          </a:xfrm>
          <a:prstGeom prst="rect">
            <a:avLst/>
          </a:prstGeom>
        </p:spPr>
      </p:pic>
      <p:sp>
        <p:nvSpPr>
          <p:cNvPr id="27" name="Slide Number Placeholder 26">
            <a:extLst>
              <a:ext uri="{FF2B5EF4-FFF2-40B4-BE49-F238E27FC236}">
                <a16:creationId xmlns:a16="http://schemas.microsoft.com/office/drawing/2014/main" id="{F61BD507-343A-CBC6-BDD1-66F09F2FCC29}"/>
              </a:ext>
            </a:extLst>
          </p:cNvPr>
          <p:cNvSpPr>
            <a:spLocks noGrp="1"/>
          </p:cNvSpPr>
          <p:nvPr>
            <p:ph type="sldNum" sz="quarter" idx="12"/>
          </p:nvPr>
        </p:nvSpPr>
        <p:spPr>
          <a:xfrm>
            <a:off x="9997386" y="6432416"/>
            <a:ext cx="838200" cy="257176"/>
          </a:xfrm>
        </p:spPr>
        <p:txBody>
          <a:bodyPr/>
          <a:lstStyle/>
          <a:p>
            <a:fld id="{E31375A4-56A4-47D6-9801-1991572033F7}" type="slidenum">
              <a:rPr lang="en-US" smtClean="0"/>
              <a:t>13</a:t>
            </a:fld>
            <a:r>
              <a:rPr lang="en-US" dirty="0"/>
              <a:t>/18</a:t>
            </a:r>
          </a:p>
        </p:txBody>
      </p:sp>
    </p:spTree>
    <p:extLst>
      <p:ext uri="{BB962C8B-B14F-4D97-AF65-F5344CB8AC3E}">
        <p14:creationId xmlns:p14="http://schemas.microsoft.com/office/powerpoint/2010/main" val="385355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AF65F-498D-2F17-14FB-5E6E423E02D2}"/>
              </a:ext>
            </a:extLst>
          </p:cNvPr>
          <p:cNvSpPr>
            <a:spLocks noGrp="1"/>
          </p:cNvSpPr>
          <p:nvPr>
            <p:ph type="title"/>
          </p:nvPr>
        </p:nvSpPr>
        <p:spPr/>
        <p:txBody>
          <a:bodyPr/>
          <a:lstStyle/>
          <a:p>
            <a:r>
              <a:rPr lang="it-IT" dirty="0"/>
              <a:t>Algorithm performance</a:t>
            </a:r>
            <a:br>
              <a:rPr lang="it-IT" dirty="0"/>
            </a:br>
            <a:endParaRPr lang="it-IT" dirty="0"/>
          </a:p>
        </p:txBody>
      </p:sp>
      <p:sp>
        <p:nvSpPr>
          <p:cNvPr id="15" name="Text Placeholder 14">
            <a:extLst>
              <a:ext uri="{FF2B5EF4-FFF2-40B4-BE49-F238E27FC236}">
                <a16:creationId xmlns:a16="http://schemas.microsoft.com/office/drawing/2014/main" id="{D6497EC4-92E9-EF83-41F8-A06824102CBD}"/>
              </a:ext>
            </a:extLst>
          </p:cNvPr>
          <p:cNvSpPr>
            <a:spLocks noGrp="1"/>
          </p:cNvSpPr>
          <p:nvPr>
            <p:ph type="body" idx="1"/>
          </p:nvPr>
        </p:nvSpPr>
        <p:spPr/>
        <p:txBody>
          <a:bodyPr/>
          <a:lstStyle/>
          <a:p>
            <a:r>
              <a:rPr lang="it-IT" dirty="0"/>
              <a:t>Separation</a:t>
            </a:r>
          </a:p>
          <a:p>
            <a:endParaRPr lang="it-IT" dirty="0"/>
          </a:p>
        </p:txBody>
      </p:sp>
      <p:sp>
        <p:nvSpPr>
          <p:cNvPr id="3" name="Content Placeholder 2">
            <a:extLst>
              <a:ext uri="{FF2B5EF4-FFF2-40B4-BE49-F238E27FC236}">
                <a16:creationId xmlns:a16="http://schemas.microsoft.com/office/drawing/2014/main" id="{F4935B90-961D-0D64-38C9-E8C749B3D1DD}"/>
              </a:ext>
            </a:extLst>
          </p:cNvPr>
          <p:cNvSpPr>
            <a:spLocks noGrp="1"/>
          </p:cNvSpPr>
          <p:nvPr>
            <p:ph sz="half" idx="2"/>
          </p:nvPr>
        </p:nvSpPr>
        <p:spPr/>
        <p:txBody>
          <a:bodyPr>
            <a:normAutofit fontScale="92500" lnSpcReduction="10000"/>
          </a:bodyPr>
          <a:lstStyle/>
          <a:p>
            <a:pPr lvl="1" algn="just">
              <a:lnSpc>
                <a:spcPct val="120000"/>
              </a:lnSpc>
            </a:pPr>
            <a:r>
              <a:rPr lang="it-IT" b="0" i="0" u="none" strike="noStrike" baseline="0" dirty="0">
                <a:latin typeface="NimbusRomNo9L-Regu"/>
              </a:rPr>
              <a:t>Separation is </a:t>
            </a:r>
            <a:r>
              <a:rPr lang="en-US" b="0" i="0" u="none" strike="noStrike" baseline="0" dirty="0">
                <a:latin typeface="NimbusRomNo9L-Regu"/>
              </a:rPr>
              <a:t>expressed as a percentage, with a value of 100% being interpreted as ideal. Separation measures the degree to which objects of similar size are kept apart from objects of different size (i.e., the degree of “segregation”)</a:t>
            </a:r>
            <a:r>
              <a:rPr lang="it-IT" b="0" i="0" u="none" strike="noStrike" baseline="0" dirty="0">
                <a:latin typeface="NimbusRomNo9L-ReguItal"/>
              </a:rPr>
              <a:t>.</a:t>
            </a:r>
          </a:p>
          <a:p>
            <a:pPr lvl="1" algn="just">
              <a:lnSpc>
                <a:spcPct val="120000"/>
              </a:lnSpc>
            </a:pPr>
            <a:r>
              <a:rPr lang="it-IT" dirty="0">
                <a:latin typeface="NimbusRomNo9L-ReguItal"/>
              </a:rPr>
              <a:t>For each object is computed «Dc», that is the distance to the centroid (computed as the mean of the coordinates of the objects).</a:t>
            </a:r>
          </a:p>
          <a:p>
            <a:pPr lvl="1" algn="just">
              <a:lnSpc>
                <a:spcPct val="120000"/>
              </a:lnSpc>
            </a:pPr>
            <a:r>
              <a:rPr lang="it-IT" dirty="0">
                <a:latin typeface="NimbusRomNo9L-ReguItal"/>
              </a:rPr>
              <a:t>Computed with Python</a:t>
            </a:r>
          </a:p>
          <a:p>
            <a:pPr lvl="1" algn="just"/>
            <a:endParaRPr lang="it-IT" dirty="0">
              <a:latin typeface="NimbusRomNo9L-ReguItal"/>
            </a:endParaRPr>
          </a:p>
          <a:p>
            <a:pPr marL="0" indent="0" algn="l">
              <a:buNone/>
            </a:pPr>
            <a:endParaRPr lang="it-IT" sz="1900" dirty="0">
              <a:latin typeface="NimbusRomNo9L-ReguItal"/>
            </a:endParaRPr>
          </a:p>
        </p:txBody>
      </p:sp>
      <p:sp>
        <p:nvSpPr>
          <p:cNvPr id="11" name="Slide Number Placeholder 10">
            <a:extLst>
              <a:ext uri="{FF2B5EF4-FFF2-40B4-BE49-F238E27FC236}">
                <a16:creationId xmlns:a16="http://schemas.microsoft.com/office/drawing/2014/main" id="{FF799CB7-2EDD-5263-C067-AB12CC5AB2FA}"/>
              </a:ext>
            </a:extLst>
          </p:cNvPr>
          <p:cNvSpPr>
            <a:spLocks noGrp="1"/>
          </p:cNvSpPr>
          <p:nvPr>
            <p:ph type="sldNum" sz="quarter" idx="12"/>
          </p:nvPr>
        </p:nvSpPr>
        <p:spPr/>
        <p:txBody>
          <a:bodyPr/>
          <a:lstStyle/>
          <a:p>
            <a:fld id="{E31375A4-56A4-47D6-9801-1991572033F7}" type="slidenum">
              <a:rPr lang="en-US" smtClean="0"/>
              <a:t>14</a:t>
            </a:fld>
            <a:r>
              <a:rPr lang="en-US" dirty="0"/>
              <a:t>/18</a:t>
            </a:r>
          </a:p>
        </p:txBody>
      </p:sp>
      <p:pic>
        <p:nvPicPr>
          <p:cNvPr id="10" name="Picture 9" descr="Icon&#10;&#10;Description automatically generated">
            <a:extLst>
              <a:ext uri="{FF2B5EF4-FFF2-40B4-BE49-F238E27FC236}">
                <a16:creationId xmlns:a16="http://schemas.microsoft.com/office/drawing/2014/main" id="{64761E8F-D7F6-44A6-DF7D-6FF91BE65F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18152" y="3140968"/>
            <a:ext cx="1451337" cy="1451337"/>
          </a:xfrm>
          <a:prstGeom prst="rect">
            <a:avLst/>
          </a:prstGeom>
        </p:spPr>
      </p:pic>
      <p:pic>
        <p:nvPicPr>
          <p:cNvPr id="13" name="Picture 12" descr="A picture containing blur&#10;&#10;Description automatically generated">
            <a:extLst>
              <a:ext uri="{FF2B5EF4-FFF2-40B4-BE49-F238E27FC236}">
                <a16:creationId xmlns:a16="http://schemas.microsoft.com/office/drawing/2014/main" id="{4E3599BD-4DFF-E5D7-D87A-1FB97E3CE2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135" y="2887269"/>
            <a:ext cx="2412410" cy="2412410"/>
          </a:xfrm>
          <a:prstGeom prst="rect">
            <a:avLst/>
          </a:prstGeom>
        </p:spPr>
      </p:pic>
      <p:cxnSp>
        <p:nvCxnSpPr>
          <p:cNvPr id="19" name="Connector: Elbow 18">
            <a:extLst>
              <a:ext uri="{FF2B5EF4-FFF2-40B4-BE49-F238E27FC236}">
                <a16:creationId xmlns:a16="http://schemas.microsoft.com/office/drawing/2014/main" id="{AD37B58B-C3BC-650F-1ED5-F16641502A36}"/>
              </a:ext>
            </a:extLst>
          </p:cNvPr>
          <p:cNvCxnSpPr>
            <a:cxnSpLocks/>
          </p:cNvCxnSpPr>
          <p:nvPr/>
        </p:nvCxnSpPr>
        <p:spPr>
          <a:xfrm flipV="1">
            <a:off x="5554282" y="3861932"/>
            <a:ext cx="2050363" cy="82496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40C6B75B-409D-A5E0-0CAB-2063E835B9C2}"/>
              </a:ext>
            </a:extLst>
          </p:cNvPr>
          <p:cNvSpPr/>
          <p:nvPr/>
        </p:nvSpPr>
        <p:spPr>
          <a:xfrm>
            <a:off x="4687871" y="4393332"/>
            <a:ext cx="926576" cy="36004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23" name="Picture 22">
            <a:extLst>
              <a:ext uri="{FF2B5EF4-FFF2-40B4-BE49-F238E27FC236}">
                <a16:creationId xmlns:a16="http://schemas.microsoft.com/office/drawing/2014/main" id="{1274A2F8-1C4D-E43C-4AE1-0DC89992207A}"/>
              </a:ext>
            </a:extLst>
          </p:cNvPr>
          <p:cNvPicPr>
            <a:picLocks noChangeAspect="1"/>
          </p:cNvPicPr>
          <p:nvPr/>
        </p:nvPicPr>
        <p:blipFill>
          <a:blip r:embed="rId4"/>
          <a:stretch>
            <a:fillRect/>
          </a:stretch>
        </p:blipFill>
        <p:spPr>
          <a:xfrm rot="4051587">
            <a:off x="7771145" y="2314131"/>
            <a:ext cx="562919" cy="562919"/>
          </a:xfrm>
          <a:prstGeom prst="rect">
            <a:avLst/>
          </a:prstGeom>
        </p:spPr>
      </p:pic>
      <p:pic>
        <p:nvPicPr>
          <p:cNvPr id="24" name="Picture 23">
            <a:extLst>
              <a:ext uri="{FF2B5EF4-FFF2-40B4-BE49-F238E27FC236}">
                <a16:creationId xmlns:a16="http://schemas.microsoft.com/office/drawing/2014/main" id="{A86F3E1D-B6B4-6DC4-BBC7-C22D6DCAB3EA}"/>
              </a:ext>
            </a:extLst>
          </p:cNvPr>
          <p:cNvPicPr>
            <a:picLocks noChangeAspect="1"/>
          </p:cNvPicPr>
          <p:nvPr/>
        </p:nvPicPr>
        <p:blipFill>
          <a:blip r:embed="rId5"/>
          <a:stretch>
            <a:fillRect/>
          </a:stretch>
        </p:blipFill>
        <p:spPr>
          <a:xfrm>
            <a:off x="6241899" y="4192491"/>
            <a:ext cx="560881" cy="560881"/>
          </a:xfrm>
          <a:prstGeom prst="rect">
            <a:avLst/>
          </a:prstGeom>
        </p:spPr>
      </p:pic>
      <p:pic>
        <p:nvPicPr>
          <p:cNvPr id="25" name="Picture 24">
            <a:extLst>
              <a:ext uri="{FF2B5EF4-FFF2-40B4-BE49-F238E27FC236}">
                <a16:creationId xmlns:a16="http://schemas.microsoft.com/office/drawing/2014/main" id="{D4B56AAC-11CB-E49A-DE50-5851DFB4D31F}"/>
              </a:ext>
            </a:extLst>
          </p:cNvPr>
          <p:cNvPicPr>
            <a:picLocks noChangeAspect="1"/>
          </p:cNvPicPr>
          <p:nvPr/>
        </p:nvPicPr>
        <p:blipFill>
          <a:blip r:embed="rId6"/>
          <a:stretch>
            <a:fillRect/>
          </a:stretch>
        </p:blipFill>
        <p:spPr>
          <a:xfrm rot="12734671">
            <a:off x="7792356" y="3613612"/>
            <a:ext cx="743776" cy="743776"/>
          </a:xfrm>
          <a:prstGeom prst="rect">
            <a:avLst/>
          </a:prstGeom>
        </p:spPr>
      </p:pic>
      <p:sp>
        <p:nvSpPr>
          <p:cNvPr id="27" name="TextBox 26">
            <a:extLst>
              <a:ext uri="{FF2B5EF4-FFF2-40B4-BE49-F238E27FC236}">
                <a16:creationId xmlns:a16="http://schemas.microsoft.com/office/drawing/2014/main" id="{3F50D19B-91E6-5493-215A-0FA5B362023C}"/>
              </a:ext>
            </a:extLst>
          </p:cNvPr>
          <p:cNvSpPr txBox="1"/>
          <p:nvPr/>
        </p:nvSpPr>
        <p:spPr>
          <a:xfrm>
            <a:off x="10436779" y="2593933"/>
            <a:ext cx="1080120" cy="369332"/>
          </a:xfrm>
          <a:prstGeom prst="rect">
            <a:avLst/>
          </a:prstGeom>
          <a:noFill/>
        </p:spPr>
        <p:txBody>
          <a:bodyPr wrap="square" rtlCol="0">
            <a:spAutoFit/>
          </a:bodyPr>
          <a:lstStyle/>
          <a:p>
            <a:r>
              <a:rPr lang="it-IT" dirty="0"/>
              <a:t>Python</a:t>
            </a:r>
          </a:p>
        </p:txBody>
      </p:sp>
    </p:spTree>
    <p:extLst>
      <p:ext uri="{BB962C8B-B14F-4D97-AF65-F5344CB8AC3E}">
        <p14:creationId xmlns:p14="http://schemas.microsoft.com/office/powerpoint/2010/main" val="73235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AF65F-498D-2F17-14FB-5E6E423E02D2}"/>
              </a:ext>
            </a:extLst>
          </p:cNvPr>
          <p:cNvSpPr>
            <a:spLocks noGrp="1"/>
          </p:cNvSpPr>
          <p:nvPr>
            <p:ph type="title"/>
          </p:nvPr>
        </p:nvSpPr>
        <p:spPr>
          <a:xfrm>
            <a:off x="1534201" y="413792"/>
            <a:ext cx="9144000" cy="1143000"/>
          </a:xfrm>
        </p:spPr>
        <p:txBody>
          <a:bodyPr/>
          <a:lstStyle/>
          <a:p>
            <a:r>
              <a:rPr lang="it-IT" dirty="0"/>
              <a:t>Algorithm performance</a:t>
            </a:r>
            <a:br>
              <a:rPr lang="it-IT" dirty="0"/>
            </a:br>
            <a:endParaRPr lang="it-IT" dirty="0"/>
          </a:p>
        </p:txBody>
      </p:sp>
      <p:sp>
        <p:nvSpPr>
          <p:cNvPr id="3" name="Content Placeholder 2">
            <a:extLst>
              <a:ext uri="{FF2B5EF4-FFF2-40B4-BE49-F238E27FC236}">
                <a16:creationId xmlns:a16="http://schemas.microsoft.com/office/drawing/2014/main" id="{F4935B90-961D-0D64-38C9-E8C749B3D1DD}"/>
              </a:ext>
            </a:extLst>
          </p:cNvPr>
          <p:cNvSpPr>
            <a:spLocks noGrp="1"/>
          </p:cNvSpPr>
          <p:nvPr>
            <p:ph idx="1"/>
          </p:nvPr>
        </p:nvSpPr>
        <p:spPr>
          <a:xfrm>
            <a:off x="440338" y="879437"/>
            <a:ext cx="9144000" cy="1490713"/>
          </a:xfrm>
        </p:spPr>
        <p:txBody>
          <a:bodyPr>
            <a:normAutofit/>
          </a:bodyPr>
          <a:lstStyle/>
          <a:p>
            <a:pPr marL="365760" lvl="1" indent="0" algn="just">
              <a:buNone/>
            </a:pPr>
            <a:endParaRPr lang="it-IT" dirty="0">
              <a:latin typeface="NimbusRomNo9L-ReguItal"/>
            </a:endParaRPr>
          </a:p>
          <a:p>
            <a:pPr lvl="1" algn="just"/>
            <a:r>
              <a:rPr lang="it-IT" sz="1900" dirty="0">
                <a:latin typeface="NimbusRomNo9L-ReguItal"/>
              </a:rPr>
              <a:t>For each object size I have sorted the list of the corresponding objects in ascending order in terms of distance to the centroid</a:t>
            </a:r>
          </a:p>
          <a:p>
            <a:pPr lvl="1" algn="just"/>
            <a:r>
              <a:rPr lang="it-IT" sz="1900" dirty="0">
                <a:latin typeface="NimbusRomNo9L-ReguItal"/>
              </a:rPr>
              <a:t>I have computed the 2 quartiles (lower and upper) for each size</a:t>
            </a:r>
          </a:p>
          <a:p>
            <a:pPr lvl="1" algn="just"/>
            <a:endParaRPr lang="it-IT" dirty="0">
              <a:latin typeface="NimbusRomNo9L-ReguItal"/>
            </a:endParaRPr>
          </a:p>
        </p:txBody>
      </p:sp>
      <p:cxnSp>
        <p:nvCxnSpPr>
          <p:cNvPr id="5" name="Straight Connector 4">
            <a:extLst>
              <a:ext uri="{FF2B5EF4-FFF2-40B4-BE49-F238E27FC236}">
                <a16:creationId xmlns:a16="http://schemas.microsoft.com/office/drawing/2014/main" id="{08CD6730-496A-BA85-2AD3-41AAF34148D3}"/>
              </a:ext>
            </a:extLst>
          </p:cNvPr>
          <p:cNvCxnSpPr>
            <a:cxnSpLocks/>
          </p:cNvCxnSpPr>
          <p:nvPr/>
        </p:nvCxnSpPr>
        <p:spPr>
          <a:xfrm>
            <a:off x="4344293" y="4581128"/>
            <a:ext cx="1296144"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74F5E36-B569-5A49-5DF9-A5E5650FB826}"/>
              </a:ext>
            </a:extLst>
          </p:cNvPr>
          <p:cNvSpPr txBox="1"/>
          <p:nvPr/>
        </p:nvSpPr>
        <p:spPr>
          <a:xfrm>
            <a:off x="681345" y="5890186"/>
            <a:ext cx="9144000" cy="646331"/>
          </a:xfrm>
          <a:prstGeom prst="rect">
            <a:avLst/>
          </a:prstGeom>
          <a:noFill/>
        </p:spPr>
        <p:txBody>
          <a:bodyPr wrap="square">
            <a:spAutoFit/>
          </a:bodyPr>
          <a:lstStyle/>
          <a:p>
            <a:pPr marL="285750" indent="-285750">
              <a:buFont typeface="Arial" panose="020B0604020202020204" pitchFamily="34" charset="0"/>
              <a:buChar char="•"/>
            </a:pPr>
            <a:r>
              <a:rPr lang="en-US" sz="1200" dirty="0">
                <a:solidFill>
                  <a:schemeClr val="tx1">
                    <a:lumMod val="85000"/>
                  </a:schemeClr>
                </a:solidFill>
              </a:rPr>
              <a:t>“Nm” = the number of medium objects that have a distance to the centroid greater than the lower quartile range of the large objects, plus the number of medium objects that have a distance to the centroid less than the upper quartile range of the small objects. This count is then divided by two to prevent bias</a:t>
            </a:r>
            <a:endParaRPr lang="it-IT" sz="1200" dirty="0">
              <a:solidFill>
                <a:schemeClr val="tx1">
                  <a:lumMod val="85000"/>
                </a:schemeClr>
              </a:solidFill>
            </a:endParaRPr>
          </a:p>
        </p:txBody>
      </p:sp>
      <p:pic>
        <p:nvPicPr>
          <p:cNvPr id="10" name="Picture 9" descr="Icon&#10;&#10;Description automatically generated">
            <a:extLst>
              <a:ext uri="{FF2B5EF4-FFF2-40B4-BE49-F238E27FC236}">
                <a16:creationId xmlns:a16="http://schemas.microsoft.com/office/drawing/2014/main" id="{64761E8F-D7F6-44A6-DF7D-6FF91BE65F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64552" y="5793481"/>
            <a:ext cx="934244" cy="934244"/>
          </a:xfrm>
          <a:prstGeom prst="rect">
            <a:avLst/>
          </a:prstGeom>
        </p:spPr>
      </p:pic>
      <p:sp>
        <p:nvSpPr>
          <p:cNvPr id="11" name="Slide Number Placeholder 10">
            <a:extLst>
              <a:ext uri="{FF2B5EF4-FFF2-40B4-BE49-F238E27FC236}">
                <a16:creationId xmlns:a16="http://schemas.microsoft.com/office/drawing/2014/main" id="{FF799CB7-2EDD-5263-C067-AB12CC5AB2FA}"/>
              </a:ext>
            </a:extLst>
          </p:cNvPr>
          <p:cNvSpPr>
            <a:spLocks noGrp="1"/>
          </p:cNvSpPr>
          <p:nvPr>
            <p:ph type="sldNum" sz="quarter" idx="12"/>
          </p:nvPr>
        </p:nvSpPr>
        <p:spPr/>
        <p:txBody>
          <a:bodyPr/>
          <a:lstStyle/>
          <a:p>
            <a:fld id="{E31375A4-56A4-47D6-9801-1991572033F7}" type="slidenum">
              <a:rPr lang="en-US" smtClean="0"/>
              <a:t>15</a:t>
            </a:fld>
            <a:r>
              <a:rPr lang="en-US" dirty="0"/>
              <a:t>/18</a:t>
            </a:r>
          </a:p>
        </p:txBody>
      </p:sp>
      <p:pic>
        <p:nvPicPr>
          <p:cNvPr id="13" name="Picture 12" descr="A picture containing blur&#10;&#10;Description automatically generated">
            <a:extLst>
              <a:ext uri="{FF2B5EF4-FFF2-40B4-BE49-F238E27FC236}">
                <a16:creationId xmlns:a16="http://schemas.microsoft.com/office/drawing/2014/main" id="{4E3599BD-4DFF-E5D7-D87A-1FB97E3CE2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3077" y="1624794"/>
            <a:ext cx="2267266" cy="2267266"/>
          </a:xfrm>
          <a:prstGeom prst="rect">
            <a:avLst/>
          </a:prstGeom>
        </p:spPr>
      </p:pic>
      <p:pic>
        <p:nvPicPr>
          <p:cNvPr id="23" name="Picture 22">
            <a:extLst>
              <a:ext uri="{FF2B5EF4-FFF2-40B4-BE49-F238E27FC236}">
                <a16:creationId xmlns:a16="http://schemas.microsoft.com/office/drawing/2014/main" id="{1274A2F8-1C4D-E43C-4AE1-0DC89992207A}"/>
              </a:ext>
            </a:extLst>
          </p:cNvPr>
          <p:cNvPicPr>
            <a:picLocks noChangeAspect="1"/>
          </p:cNvPicPr>
          <p:nvPr/>
        </p:nvPicPr>
        <p:blipFill>
          <a:blip r:embed="rId4"/>
          <a:stretch>
            <a:fillRect/>
          </a:stretch>
        </p:blipFill>
        <p:spPr>
          <a:xfrm rot="4051587">
            <a:off x="9911560" y="1377429"/>
            <a:ext cx="562919" cy="562919"/>
          </a:xfrm>
          <a:prstGeom prst="rect">
            <a:avLst/>
          </a:prstGeom>
        </p:spPr>
      </p:pic>
      <p:pic>
        <p:nvPicPr>
          <p:cNvPr id="24" name="Picture 23">
            <a:extLst>
              <a:ext uri="{FF2B5EF4-FFF2-40B4-BE49-F238E27FC236}">
                <a16:creationId xmlns:a16="http://schemas.microsoft.com/office/drawing/2014/main" id="{A86F3E1D-B6B4-6DC4-BBC7-C22D6DCAB3EA}"/>
              </a:ext>
            </a:extLst>
          </p:cNvPr>
          <p:cNvPicPr>
            <a:picLocks noChangeAspect="1"/>
          </p:cNvPicPr>
          <p:nvPr/>
        </p:nvPicPr>
        <p:blipFill>
          <a:blip r:embed="rId5"/>
          <a:stretch>
            <a:fillRect/>
          </a:stretch>
        </p:blipFill>
        <p:spPr>
          <a:xfrm>
            <a:off x="9593948" y="2682930"/>
            <a:ext cx="560881" cy="560881"/>
          </a:xfrm>
          <a:prstGeom prst="rect">
            <a:avLst/>
          </a:prstGeom>
        </p:spPr>
      </p:pic>
      <p:pic>
        <p:nvPicPr>
          <p:cNvPr id="25" name="Picture 24">
            <a:extLst>
              <a:ext uri="{FF2B5EF4-FFF2-40B4-BE49-F238E27FC236}">
                <a16:creationId xmlns:a16="http://schemas.microsoft.com/office/drawing/2014/main" id="{D4B56AAC-11CB-E49A-DE50-5851DFB4D31F}"/>
              </a:ext>
            </a:extLst>
          </p:cNvPr>
          <p:cNvPicPr>
            <a:picLocks noChangeAspect="1"/>
          </p:cNvPicPr>
          <p:nvPr/>
        </p:nvPicPr>
        <p:blipFill>
          <a:blip r:embed="rId6"/>
          <a:stretch>
            <a:fillRect/>
          </a:stretch>
        </p:blipFill>
        <p:spPr>
          <a:xfrm rot="12734671">
            <a:off x="10485534" y="3351441"/>
            <a:ext cx="743776" cy="743776"/>
          </a:xfrm>
          <a:prstGeom prst="rect">
            <a:avLst/>
          </a:prstGeom>
        </p:spPr>
      </p:pic>
      <p:pic>
        <p:nvPicPr>
          <p:cNvPr id="49" name="Picture 48" descr="Text&#10;&#10;Description automatically generated with medium confidence">
            <a:extLst>
              <a:ext uri="{FF2B5EF4-FFF2-40B4-BE49-F238E27FC236}">
                <a16:creationId xmlns:a16="http://schemas.microsoft.com/office/drawing/2014/main" id="{0A5EEA54-15FC-688E-8293-B76A431BAD81}"/>
              </a:ext>
            </a:extLst>
          </p:cNvPr>
          <p:cNvPicPr>
            <a:picLocks noChangeAspect="1"/>
          </p:cNvPicPr>
          <p:nvPr/>
        </p:nvPicPr>
        <p:blipFill rotWithShape="1">
          <a:blip r:embed="rId7">
            <a:extLst>
              <a:ext uri="{28A0092B-C50C-407E-A947-70E740481C1C}">
                <a14:useLocalDpi xmlns:a14="http://schemas.microsoft.com/office/drawing/2010/main" val="0"/>
              </a:ext>
            </a:extLst>
          </a:blip>
          <a:srcRect t="2805"/>
          <a:stretch/>
        </p:blipFill>
        <p:spPr>
          <a:xfrm>
            <a:off x="1696537" y="2341623"/>
            <a:ext cx="7887801" cy="1490712"/>
          </a:xfrm>
          <a:prstGeom prst="rect">
            <a:avLst/>
          </a:prstGeom>
        </p:spPr>
      </p:pic>
      <p:sp>
        <p:nvSpPr>
          <p:cNvPr id="50" name="TextBox 49">
            <a:extLst>
              <a:ext uri="{FF2B5EF4-FFF2-40B4-BE49-F238E27FC236}">
                <a16:creationId xmlns:a16="http://schemas.microsoft.com/office/drawing/2014/main" id="{AA342EEE-EF81-29F8-D674-2166B0011B30}"/>
              </a:ext>
            </a:extLst>
          </p:cNvPr>
          <p:cNvSpPr txBox="1"/>
          <p:nvPr/>
        </p:nvSpPr>
        <p:spPr>
          <a:xfrm>
            <a:off x="301434" y="5105355"/>
            <a:ext cx="6350759" cy="1107996"/>
          </a:xfrm>
          <a:prstGeom prst="rect">
            <a:avLst/>
          </a:prstGeom>
          <a:noFill/>
        </p:spPr>
        <p:txBody>
          <a:bodyPr wrap="square" rtlCol="0">
            <a:spAutoFit/>
          </a:bodyPr>
          <a:lstStyle/>
          <a:p>
            <a:pPr marL="628650" lvl="1" indent="-171450">
              <a:buFont typeface="Arial" panose="020B0604020202020204" pitchFamily="34" charset="0"/>
              <a:buChar char="•"/>
            </a:pPr>
            <a:r>
              <a:rPr lang="en-US" sz="1200" b="0" i="0" u="none" strike="noStrike" baseline="0" dirty="0">
                <a:latin typeface="CMMI10"/>
              </a:rPr>
              <a:t>“N</a:t>
            </a:r>
            <a:r>
              <a:rPr lang="en-US" sz="1200" b="0" i="0" u="none" strike="noStrike" baseline="0" dirty="0">
                <a:latin typeface="CMMI7"/>
              </a:rPr>
              <a:t>s” </a:t>
            </a:r>
            <a:r>
              <a:rPr lang="en-US" sz="1200" b="0" i="0" u="none" strike="noStrike" baseline="0" dirty="0">
                <a:latin typeface="NimbusRomNo9L-Regu"/>
              </a:rPr>
              <a:t>= the number of small objects that have a distance to the centroid </a:t>
            </a:r>
            <a:r>
              <a:rPr lang="en-US" sz="1200" dirty="0">
                <a:latin typeface="NimbusRomNo9L-ReguItal"/>
              </a:rPr>
              <a:t>&gt;</a:t>
            </a:r>
            <a:r>
              <a:rPr lang="en-US" sz="1200" b="0" i="0" u="none" strike="noStrike" baseline="0" dirty="0">
                <a:latin typeface="NimbusRomNo9L-ReguItal"/>
              </a:rPr>
              <a:t> </a:t>
            </a:r>
            <a:r>
              <a:rPr lang="en-US" sz="1200" b="0" i="0" u="none" strike="noStrike" baseline="0" dirty="0">
                <a:latin typeface="NimbusRomNo9L-Regu"/>
              </a:rPr>
              <a:t>than the lower quartile range of either the medium or the large objects</a:t>
            </a:r>
          </a:p>
          <a:p>
            <a:pPr marL="628650" lvl="1" indent="-171450">
              <a:buFont typeface="Arial" panose="020B0604020202020204" pitchFamily="34" charset="0"/>
              <a:buChar char="•"/>
            </a:pPr>
            <a:r>
              <a:rPr lang="en-US" sz="1200" b="0" i="0" u="none" strike="noStrike" baseline="0" dirty="0">
                <a:latin typeface="CMMI10"/>
              </a:rPr>
              <a:t>“</a:t>
            </a:r>
            <a:r>
              <a:rPr lang="en-US" sz="1200" b="0" i="0" u="none" strike="noStrike" baseline="0" dirty="0" err="1">
                <a:latin typeface="CMMI10"/>
              </a:rPr>
              <a:t>N</a:t>
            </a:r>
            <a:r>
              <a:rPr lang="en-US" sz="1200" b="0" i="0" u="none" strike="noStrike" baseline="0" dirty="0" err="1">
                <a:latin typeface="CMMI7"/>
              </a:rPr>
              <a:t>l</a:t>
            </a:r>
            <a:r>
              <a:rPr lang="en-US" sz="1200" b="0" i="0" u="none" strike="noStrike" baseline="0" dirty="0">
                <a:latin typeface="CMMI7"/>
              </a:rPr>
              <a:t>” </a:t>
            </a:r>
            <a:r>
              <a:rPr lang="en-US" sz="1200" b="0" i="0" u="none" strike="noStrike" baseline="0" dirty="0">
                <a:latin typeface="NimbusRomNo9L-Regu"/>
              </a:rPr>
              <a:t>= the number of large objects that have a distance to the centroid </a:t>
            </a:r>
            <a:r>
              <a:rPr lang="en-US" sz="1200" b="0" i="0" u="none" strike="noStrike" baseline="0" dirty="0">
                <a:latin typeface="NimbusRomNo9L-ReguItal"/>
              </a:rPr>
              <a:t>less </a:t>
            </a:r>
            <a:r>
              <a:rPr lang="en-US" sz="1200" b="0" i="0" u="none" strike="noStrike" baseline="0" dirty="0">
                <a:latin typeface="NimbusRomNo9L-Regu"/>
              </a:rPr>
              <a:t>than the upper quartile range of either the medium or the small objects</a:t>
            </a:r>
            <a:endParaRPr lang="it-IT" sz="1200" dirty="0"/>
          </a:p>
          <a:p>
            <a:endParaRPr lang="it-IT" dirty="0"/>
          </a:p>
        </p:txBody>
      </p:sp>
      <p:sp>
        <p:nvSpPr>
          <p:cNvPr id="51" name="TextBox 50">
            <a:extLst>
              <a:ext uri="{FF2B5EF4-FFF2-40B4-BE49-F238E27FC236}">
                <a16:creationId xmlns:a16="http://schemas.microsoft.com/office/drawing/2014/main" id="{97076929-FD91-C0BC-E885-C42718CDBFAF}"/>
              </a:ext>
            </a:extLst>
          </p:cNvPr>
          <p:cNvSpPr txBox="1"/>
          <p:nvPr/>
        </p:nvSpPr>
        <p:spPr>
          <a:xfrm>
            <a:off x="2711624" y="4223906"/>
            <a:ext cx="4392488" cy="923330"/>
          </a:xfrm>
          <a:prstGeom prst="rect">
            <a:avLst/>
          </a:prstGeom>
          <a:noFill/>
        </p:spPr>
        <p:txBody>
          <a:bodyPr wrap="square" rtlCol="0">
            <a:spAutoFit/>
          </a:bodyPr>
          <a:lstStyle/>
          <a:p>
            <a:pPr algn="l"/>
            <a:r>
              <a:rPr lang="it-IT" sz="1800" b="0" i="0" u="none" strike="noStrike" baseline="0" dirty="0">
                <a:latin typeface="CMMI10"/>
              </a:rPr>
              <a:t> Se </a:t>
            </a:r>
            <a:r>
              <a:rPr lang="it-IT" sz="1800" b="0" i="0" u="none" strike="noStrike" baseline="0" dirty="0">
                <a:latin typeface="CMR10"/>
              </a:rPr>
              <a:t>= 100 </a:t>
            </a:r>
            <a:r>
              <a:rPr lang="it-IT" sz="1800" b="0" i="0" u="none" strike="noStrike" baseline="0" dirty="0">
                <a:latin typeface="CMSY10"/>
              </a:rPr>
              <a:t>∗ </a:t>
            </a:r>
            <a:r>
              <a:rPr lang="it-IT" sz="1800" b="0" i="0" u="none" strike="noStrike" baseline="0" dirty="0">
                <a:latin typeface="CMR10"/>
              </a:rPr>
              <a:t>(1 </a:t>
            </a:r>
            <a:r>
              <a:rPr lang="it-IT" sz="1800" b="0" i="0" u="none" strike="noStrike" baseline="0" dirty="0">
                <a:latin typeface="CMSY10"/>
              </a:rPr>
              <a:t>−(</a:t>
            </a:r>
            <a:r>
              <a:rPr lang="it-IT" sz="1800" b="0" i="0" u="none" strike="noStrike" baseline="0" dirty="0">
                <a:latin typeface="CMMI10"/>
              </a:rPr>
              <a:t>N</a:t>
            </a:r>
            <a:r>
              <a:rPr lang="it-IT" sz="1800" b="0" i="0" u="none" strike="noStrike" baseline="0" dirty="0">
                <a:latin typeface="CMMI7"/>
              </a:rPr>
              <a:t>s </a:t>
            </a:r>
            <a:r>
              <a:rPr lang="it-IT" sz="1800" b="0" i="0" u="none" strike="noStrike" baseline="0" dirty="0">
                <a:latin typeface="CMR10"/>
              </a:rPr>
              <a:t>+ </a:t>
            </a:r>
            <a:r>
              <a:rPr lang="it-IT" sz="1800" b="0" i="0" u="none" strike="noStrike" baseline="0" dirty="0">
                <a:latin typeface="CMMI10"/>
              </a:rPr>
              <a:t>N</a:t>
            </a:r>
            <a:r>
              <a:rPr lang="it-IT" sz="1800" b="0" i="0" u="none" strike="noStrike" baseline="0" dirty="0">
                <a:latin typeface="CMMI7"/>
              </a:rPr>
              <a:t>l </a:t>
            </a:r>
            <a:r>
              <a:rPr lang="it-IT" sz="1800" b="0" i="0" u="none" strike="noStrike" baseline="0" dirty="0">
                <a:latin typeface="CMR10"/>
              </a:rPr>
              <a:t>+ (</a:t>
            </a:r>
            <a:r>
              <a:rPr lang="it-IT" sz="1800" b="0" i="0" u="none" strike="noStrike" baseline="0" dirty="0">
                <a:latin typeface="CMMI10"/>
              </a:rPr>
              <a:t>N</a:t>
            </a:r>
            <a:r>
              <a:rPr lang="it-IT" sz="1800" b="0" i="0" u="none" strike="noStrike" baseline="0" dirty="0">
                <a:latin typeface="CMMI7"/>
              </a:rPr>
              <a:t>m</a:t>
            </a:r>
            <a:r>
              <a:rPr lang="it-IT" sz="1800" b="0" i="0" u="none" strike="noStrike" baseline="0" dirty="0">
                <a:latin typeface="CMMI10"/>
              </a:rPr>
              <a:t>/</a:t>
            </a:r>
            <a:r>
              <a:rPr lang="it-IT" sz="1800" b="0" i="0" u="none" strike="noStrike" baseline="0" dirty="0">
                <a:latin typeface="CMR10"/>
              </a:rPr>
              <a:t>2) )</a:t>
            </a:r>
          </a:p>
          <a:p>
            <a:pPr marL="0" indent="0" algn="l">
              <a:buNone/>
            </a:pPr>
            <a:r>
              <a:rPr lang="it-IT" sz="1800" b="0" i="0" u="none" strike="noStrike" baseline="0" dirty="0">
                <a:latin typeface="CMMI10"/>
              </a:rPr>
              <a:t>                                            n</a:t>
            </a:r>
            <a:endParaRPr lang="it-IT" sz="1800" dirty="0">
              <a:latin typeface="NimbusRomNo9L-ReguItal"/>
            </a:endParaRPr>
          </a:p>
          <a:p>
            <a:pPr marL="0" indent="0" algn="l">
              <a:buNone/>
            </a:pPr>
            <a:r>
              <a:rPr lang="it-IT" sz="1800" b="0" i="0" u="none" strike="noStrike" baseline="0" dirty="0">
                <a:latin typeface="CMMI10"/>
              </a:rPr>
              <a:t>                </a:t>
            </a:r>
            <a:endParaRPr lang="it-IT" dirty="0"/>
          </a:p>
        </p:txBody>
      </p:sp>
      <p:sp>
        <p:nvSpPr>
          <p:cNvPr id="52" name="Rectangle: Rounded Corners 51">
            <a:extLst>
              <a:ext uri="{FF2B5EF4-FFF2-40B4-BE49-F238E27FC236}">
                <a16:creationId xmlns:a16="http://schemas.microsoft.com/office/drawing/2014/main" id="{6AC6B7C0-9EAA-167B-1CA7-2E270197AC7F}"/>
              </a:ext>
            </a:extLst>
          </p:cNvPr>
          <p:cNvSpPr/>
          <p:nvPr/>
        </p:nvSpPr>
        <p:spPr>
          <a:xfrm>
            <a:off x="2279576" y="4005064"/>
            <a:ext cx="4392488" cy="92333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3" name="TextBox 52">
            <a:extLst>
              <a:ext uri="{FF2B5EF4-FFF2-40B4-BE49-F238E27FC236}">
                <a16:creationId xmlns:a16="http://schemas.microsoft.com/office/drawing/2014/main" id="{9161DFA8-7B9E-932B-5C3B-AC1422C73B19}"/>
              </a:ext>
            </a:extLst>
          </p:cNvPr>
          <p:cNvSpPr txBox="1"/>
          <p:nvPr/>
        </p:nvSpPr>
        <p:spPr>
          <a:xfrm>
            <a:off x="8724197" y="1857832"/>
            <a:ext cx="896797" cy="369332"/>
          </a:xfrm>
          <a:prstGeom prst="rect">
            <a:avLst/>
          </a:prstGeom>
          <a:noFill/>
        </p:spPr>
        <p:txBody>
          <a:bodyPr wrap="square" rtlCol="0">
            <a:spAutoFit/>
          </a:bodyPr>
          <a:lstStyle/>
          <a:p>
            <a:r>
              <a:rPr lang="it-IT" dirty="0"/>
              <a:t>Lists:</a:t>
            </a:r>
          </a:p>
        </p:txBody>
      </p:sp>
      <p:sp>
        <p:nvSpPr>
          <p:cNvPr id="54" name="Rectangle: Rounded Corners 53">
            <a:extLst>
              <a:ext uri="{FF2B5EF4-FFF2-40B4-BE49-F238E27FC236}">
                <a16:creationId xmlns:a16="http://schemas.microsoft.com/office/drawing/2014/main" id="{8F242C25-865D-7E8A-8EA5-F5994A19BB36}"/>
              </a:ext>
            </a:extLst>
          </p:cNvPr>
          <p:cNvSpPr/>
          <p:nvPr/>
        </p:nvSpPr>
        <p:spPr>
          <a:xfrm>
            <a:off x="8638521" y="2211229"/>
            <a:ext cx="982473" cy="114299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56" name="Connector: Elbow 55">
            <a:extLst>
              <a:ext uri="{FF2B5EF4-FFF2-40B4-BE49-F238E27FC236}">
                <a16:creationId xmlns:a16="http://schemas.microsoft.com/office/drawing/2014/main" id="{9443E589-E22B-2838-E789-3B732A42B195}"/>
              </a:ext>
            </a:extLst>
          </p:cNvPr>
          <p:cNvCxnSpPr>
            <a:cxnSpLocks/>
            <a:stCxn id="49" idx="1"/>
            <a:endCxn id="52" idx="1"/>
          </p:cNvCxnSpPr>
          <p:nvPr/>
        </p:nvCxnSpPr>
        <p:spPr>
          <a:xfrm rot="10800000" flipH="1" flipV="1">
            <a:off x="1696536" y="3086979"/>
            <a:ext cx="583039" cy="1379750"/>
          </a:xfrm>
          <a:prstGeom prst="bentConnector3">
            <a:avLst>
              <a:gd name="adj1" fmla="val -12002"/>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28160395-931D-0376-F87A-6BC9EE6ACC7D}"/>
              </a:ext>
            </a:extLst>
          </p:cNvPr>
          <p:cNvSpPr txBox="1"/>
          <p:nvPr/>
        </p:nvSpPr>
        <p:spPr>
          <a:xfrm rot="20540680">
            <a:off x="7611818" y="2296003"/>
            <a:ext cx="1181431" cy="369332"/>
          </a:xfrm>
          <a:prstGeom prst="rect">
            <a:avLst/>
          </a:prstGeom>
          <a:noFill/>
        </p:spPr>
        <p:txBody>
          <a:bodyPr wrap="square" rtlCol="0">
            <a:spAutoFit/>
          </a:bodyPr>
          <a:lstStyle/>
          <a:p>
            <a:r>
              <a:rPr lang="it-IT" dirty="0"/>
              <a:t>quartile</a:t>
            </a:r>
          </a:p>
        </p:txBody>
      </p:sp>
      <p:sp>
        <p:nvSpPr>
          <p:cNvPr id="60" name="TextBox 59">
            <a:extLst>
              <a:ext uri="{FF2B5EF4-FFF2-40B4-BE49-F238E27FC236}">
                <a16:creationId xmlns:a16="http://schemas.microsoft.com/office/drawing/2014/main" id="{A550B1D0-B579-1CCE-0579-13D3DA6BD4C5}"/>
              </a:ext>
            </a:extLst>
          </p:cNvPr>
          <p:cNvSpPr txBox="1"/>
          <p:nvPr/>
        </p:nvSpPr>
        <p:spPr>
          <a:xfrm>
            <a:off x="154416" y="3276334"/>
            <a:ext cx="1560789" cy="1015663"/>
          </a:xfrm>
          <a:prstGeom prst="rect">
            <a:avLst/>
          </a:prstGeom>
          <a:noFill/>
        </p:spPr>
        <p:txBody>
          <a:bodyPr wrap="square" rtlCol="0">
            <a:spAutoFit/>
          </a:bodyPr>
          <a:lstStyle/>
          <a:p>
            <a:r>
              <a:rPr lang="it-IT" sz="1200" dirty="0"/>
              <a:t>Comparing the «distance to the centroid» with «quartiles» we compute (Ns,Nl,Nm)</a:t>
            </a:r>
          </a:p>
        </p:txBody>
      </p:sp>
    </p:spTree>
    <p:extLst>
      <p:ext uri="{BB962C8B-B14F-4D97-AF65-F5344CB8AC3E}">
        <p14:creationId xmlns:p14="http://schemas.microsoft.com/office/powerpoint/2010/main" val="2521106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3647220" y="190500"/>
            <a:ext cx="9144000" cy="1143000"/>
          </a:xfrm>
        </p:spPr>
        <p:txBody>
          <a:bodyPr/>
          <a:lstStyle/>
          <a:p>
            <a:r>
              <a:rPr lang="it-IT" dirty="0"/>
              <a:t> The experiment</a:t>
            </a:r>
            <a:br>
              <a:rPr lang="it-IT" dirty="0"/>
            </a:br>
            <a:r>
              <a:rPr lang="it-IT" dirty="0"/>
              <a:t>	</a:t>
            </a:r>
            <a:r>
              <a:rPr lang="it-IT" sz="2400" dirty="0"/>
              <a:t>Results</a:t>
            </a:r>
            <a:endParaRPr sz="2400" dirty="0"/>
          </a:p>
        </p:txBody>
      </p:sp>
      <p:pic>
        <p:nvPicPr>
          <p:cNvPr id="25" name="Second_DS">
            <a:hlinkClick r:id="" action="ppaction://media"/>
            <a:extLst>
              <a:ext uri="{FF2B5EF4-FFF2-40B4-BE49-F238E27FC236}">
                <a16:creationId xmlns:a16="http://schemas.microsoft.com/office/drawing/2014/main" id="{3DE2A12B-3E27-C913-EB7D-491E25FB81F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3392" y="1317013"/>
            <a:ext cx="9850644" cy="5540987"/>
          </a:xfrm>
          <a:prstGeom prst="rect">
            <a:avLst/>
          </a:prstGeom>
        </p:spPr>
      </p:pic>
      <p:sp>
        <p:nvSpPr>
          <p:cNvPr id="27" name="Slide Number Placeholder 26">
            <a:extLst>
              <a:ext uri="{FF2B5EF4-FFF2-40B4-BE49-F238E27FC236}">
                <a16:creationId xmlns:a16="http://schemas.microsoft.com/office/drawing/2014/main" id="{B3392A1F-C5A9-BFEF-C9F3-3F06A045F14B}"/>
              </a:ext>
            </a:extLst>
          </p:cNvPr>
          <p:cNvSpPr>
            <a:spLocks noGrp="1"/>
          </p:cNvSpPr>
          <p:nvPr>
            <p:ph type="sldNum" sz="quarter" idx="12"/>
          </p:nvPr>
        </p:nvSpPr>
        <p:spPr>
          <a:xfrm>
            <a:off x="10128448" y="6390852"/>
            <a:ext cx="838200" cy="257176"/>
          </a:xfrm>
        </p:spPr>
        <p:txBody>
          <a:bodyPr/>
          <a:lstStyle/>
          <a:p>
            <a:fld id="{E31375A4-56A4-47D6-9801-1991572033F7}" type="slidenum">
              <a:rPr lang="en-US" smtClean="0"/>
              <a:t>16</a:t>
            </a:fld>
            <a:r>
              <a:rPr lang="en-US" dirty="0"/>
              <a:t>/18</a:t>
            </a:r>
          </a:p>
        </p:txBody>
      </p:sp>
    </p:spTree>
    <p:extLst>
      <p:ext uri="{BB962C8B-B14F-4D97-AF65-F5344CB8AC3E}">
        <p14:creationId xmlns:p14="http://schemas.microsoft.com/office/powerpoint/2010/main" val="275131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084"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5"/>
                </p:tgtEl>
              </p:cMediaNode>
            </p:video>
            <p:seq concurrent="1" nextAc="seek">
              <p:cTn id="8" restart="whenNotActive" fill="hold" evtFilter="cancelBubble" nodeType="interactiveSeq">
                <p:stCondLst>
                  <p:cond evt="onClick" delay="0">
                    <p:tgtEl>
                      <p:spTgt spid="2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5"/>
                                        </p:tgtEl>
                                      </p:cBhvr>
                                    </p:cmd>
                                  </p:childTnLst>
                                </p:cTn>
                              </p:par>
                            </p:childTnLst>
                          </p:cTn>
                        </p:par>
                      </p:childTnLst>
                    </p:cTn>
                  </p:par>
                </p:childTnLst>
              </p:cTn>
              <p:nextCondLst>
                <p:cond evt="onClick" delay="0">
                  <p:tgtEl>
                    <p:spTgt spid="2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5E52E-313A-1F8E-5741-BAE0ABF23C2C}"/>
              </a:ext>
            </a:extLst>
          </p:cNvPr>
          <p:cNvSpPr>
            <a:spLocks noGrp="1"/>
          </p:cNvSpPr>
          <p:nvPr>
            <p:ph type="title"/>
          </p:nvPr>
        </p:nvSpPr>
        <p:spPr>
          <a:xfrm>
            <a:off x="1518672" y="620688"/>
            <a:ext cx="9144000" cy="547464"/>
          </a:xfrm>
        </p:spPr>
        <p:txBody>
          <a:bodyPr>
            <a:normAutofit fontScale="90000"/>
          </a:bodyPr>
          <a:lstStyle/>
          <a:p>
            <a:r>
              <a:rPr lang="it-IT" dirty="0"/>
              <a:t>Some problems</a:t>
            </a:r>
          </a:p>
        </p:txBody>
      </p:sp>
      <p:sp>
        <p:nvSpPr>
          <p:cNvPr id="4" name="Slide Number Placeholder 3">
            <a:extLst>
              <a:ext uri="{FF2B5EF4-FFF2-40B4-BE49-F238E27FC236}">
                <a16:creationId xmlns:a16="http://schemas.microsoft.com/office/drawing/2014/main" id="{E386A5AA-C580-B378-648A-0B1C3E244AB5}"/>
              </a:ext>
            </a:extLst>
          </p:cNvPr>
          <p:cNvSpPr>
            <a:spLocks noGrp="1"/>
          </p:cNvSpPr>
          <p:nvPr>
            <p:ph type="sldNum" sz="quarter" idx="12"/>
          </p:nvPr>
        </p:nvSpPr>
        <p:spPr/>
        <p:txBody>
          <a:bodyPr/>
          <a:lstStyle/>
          <a:p>
            <a:fld id="{E31375A4-56A4-47D6-9801-1991572033F7}" type="slidenum">
              <a:rPr lang="en-US" smtClean="0"/>
              <a:t>17</a:t>
            </a:fld>
            <a:r>
              <a:rPr lang="en-US" dirty="0"/>
              <a:t>/18</a:t>
            </a:r>
          </a:p>
        </p:txBody>
      </p:sp>
      <p:cxnSp>
        <p:nvCxnSpPr>
          <p:cNvPr id="8" name="Straight Connector 7">
            <a:extLst>
              <a:ext uri="{FF2B5EF4-FFF2-40B4-BE49-F238E27FC236}">
                <a16:creationId xmlns:a16="http://schemas.microsoft.com/office/drawing/2014/main" id="{F377824F-2676-5D37-8B4E-137896845300}"/>
              </a:ext>
            </a:extLst>
          </p:cNvPr>
          <p:cNvCxnSpPr/>
          <p:nvPr/>
        </p:nvCxnSpPr>
        <p:spPr>
          <a:xfrm>
            <a:off x="5735960" y="5445224"/>
            <a:ext cx="936104"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10" name="Straight Connector 9">
            <a:extLst>
              <a:ext uri="{FF2B5EF4-FFF2-40B4-BE49-F238E27FC236}">
                <a16:creationId xmlns:a16="http://schemas.microsoft.com/office/drawing/2014/main" id="{7322688C-2F0F-93D4-7CBF-220529AC533F}"/>
              </a:ext>
            </a:extLst>
          </p:cNvPr>
          <p:cNvCxnSpPr/>
          <p:nvPr/>
        </p:nvCxnSpPr>
        <p:spPr>
          <a:xfrm>
            <a:off x="5735960" y="5323834"/>
            <a:ext cx="1224136" cy="0"/>
          </a:xfrm>
          <a:prstGeom prst="line">
            <a:avLst/>
          </a:prstGeom>
        </p:spPr>
        <p:style>
          <a:lnRef idx="1">
            <a:schemeClr val="accent5"/>
          </a:lnRef>
          <a:fillRef idx="0">
            <a:schemeClr val="accent5"/>
          </a:fillRef>
          <a:effectRef idx="0">
            <a:schemeClr val="accent5"/>
          </a:effectRef>
          <a:fontRef idx="minor">
            <a:schemeClr val="tx1"/>
          </a:fontRef>
        </p:style>
      </p:cxnSp>
      <p:sp>
        <p:nvSpPr>
          <p:cNvPr id="13" name="TextBox 12">
            <a:extLst>
              <a:ext uri="{FF2B5EF4-FFF2-40B4-BE49-F238E27FC236}">
                <a16:creationId xmlns:a16="http://schemas.microsoft.com/office/drawing/2014/main" id="{8B92AD0B-8455-EAD6-32F0-53F6BD79E9C7}"/>
              </a:ext>
            </a:extLst>
          </p:cNvPr>
          <p:cNvSpPr txBox="1"/>
          <p:nvPr/>
        </p:nvSpPr>
        <p:spPr>
          <a:xfrm>
            <a:off x="8659416" y="1126480"/>
            <a:ext cx="3178968" cy="4955203"/>
          </a:xfrm>
          <a:prstGeom prst="rect">
            <a:avLst/>
          </a:prstGeom>
          <a:noFill/>
        </p:spPr>
        <p:txBody>
          <a:bodyPr wrap="square" rtlCol="0">
            <a:spAutoFit/>
          </a:bodyPr>
          <a:lstStyle/>
          <a:p>
            <a:endParaRPr lang="it-IT" dirty="0"/>
          </a:p>
          <a:p>
            <a:r>
              <a:rPr lang="it-IT" dirty="0"/>
              <a:t>Not always good sort -&gt; Low value in percentage of Separation(20%).</a:t>
            </a:r>
          </a:p>
          <a:p>
            <a:endParaRPr lang="it-IT" dirty="0"/>
          </a:p>
          <a:p>
            <a:r>
              <a:rPr lang="it-IT" dirty="0"/>
              <a:t>	Why?</a:t>
            </a:r>
          </a:p>
          <a:p>
            <a:endParaRPr lang="it-IT" sz="1600" dirty="0"/>
          </a:p>
          <a:p>
            <a:pPr marL="342900" indent="-342900">
              <a:buAutoNum type="arabicParenR"/>
            </a:pPr>
            <a:r>
              <a:rPr lang="it-IT" sz="1600" dirty="0"/>
              <a:t>«Little objects» may be too small to produce an high score and consequently they are less considered by the ants.</a:t>
            </a:r>
          </a:p>
          <a:p>
            <a:pPr marL="342900" indent="-342900">
              <a:buAutoNum type="arabicParenR"/>
            </a:pPr>
            <a:r>
              <a:rPr lang="it-IT" sz="1600" dirty="0"/>
              <a:t>Not enought energy (even if it is 7 times bigger than the one in the paper).</a:t>
            </a:r>
          </a:p>
          <a:p>
            <a:pPr marL="342900" indent="-342900">
              <a:buAutoNum type="arabicParenR"/>
            </a:pPr>
            <a:r>
              <a:rPr lang="it-IT" sz="1600" dirty="0"/>
              <a:t>The value of the delay could not be enough to allow the ants to «cool down».</a:t>
            </a:r>
          </a:p>
          <a:p>
            <a:pPr marL="342900" indent="-342900">
              <a:buAutoNum type="arabicParenR"/>
            </a:pPr>
            <a:r>
              <a:rPr lang="it-IT" sz="1600" dirty="0"/>
              <a:t>Use of probability (lack of determinism).</a:t>
            </a:r>
          </a:p>
        </p:txBody>
      </p:sp>
      <p:pic>
        <p:nvPicPr>
          <p:cNvPr id="17" name="Content Placeholder 16" descr="A screenshot of a computer&#10;&#10;Description automatically generated with medium confidence">
            <a:extLst>
              <a:ext uri="{FF2B5EF4-FFF2-40B4-BE49-F238E27FC236}">
                <a16:creationId xmlns:a16="http://schemas.microsoft.com/office/drawing/2014/main" id="{07958AA1-B0D1-9FD0-308B-136B64B11A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516" y="1412775"/>
            <a:ext cx="8528900" cy="4267200"/>
          </a:xfrm>
        </p:spPr>
      </p:pic>
      <p:cxnSp>
        <p:nvCxnSpPr>
          <p:cNvPr id="20" name="Straight Connector 19">
            <a:extLst>
              <a:ext uri="{FF2B5EF4-FFF2-40B4-BE49-F238E27FC236}">
                <a16:creationId xmlns:a16="http://schemas.microsoft.com/office/drawing/2014/main" id="{872DDBBF-51BF-93A8-E2AE-0DB2FEF82283}"/>
              </a:ext>
            </a:extLst>
          </p:cNvPr>
          <p:cNvCxnSpPr/>
          <p:nvPr/>
        </p:nvCxnSpPr>
        <p:spPr>
          <a:xfrm>
            <a:off x="5951984" y="5589240"/>
            <a:ext cx="792088" cy="0"/>
          </a:xfrm>
          <a:prstGeom prst="line">
            <a:avLst/>
          </a:prstGeom>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947354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Conclusions</a:t>
            </a:r>
            <a:endParaRPr dirty="0"/>
          </a:p>
        </p:txBody>
      </p:sp>
      <p:sp>
        <p:nvSpPr>
          <p:cNvPr id="3" name="Content Placeholder 2"/>
          <p:cNvSpPr>
            <a:spLocks noGrp="1"/>
          </p:cNvSpPr>
          <p:nvPr>
            <p:ph sz="half" idx="1"/>
          </p:nvPr>
        </p:nvSpPr>
        <p:spPr>
          <a:xfrm>
            <a:off x="1415480" y="1979836"/>
            <a:ext cx="4464496" cy="4511452"/>
          </a:xfrm>
        </p:spPr>
        <p:txBody>
          <a:bodyPr>
            <a:normAutofit fontScale="70000" lnSpcReduction="20000"/>
          </a:bodyPr>
          <a:lstStyle/>
          <a:p>
            <a:endParaRPr lang="it-IT" dirty="0"/>
          </a:p>
          <a:p>
            <a:endParaRPr dirty="0"/>
          </a:p>
          <a:p>
            <a:pPr algn="just"/>
            <a:r>
              <a:rPr lang="it-IT" sz="2300" dirty="0"/>
              <a:t>The experiments show that the ants are typically able to obtain a visible cluster in which small objects are positioned in the center of it.</a:t>
            </a:r>
          </a:p>
          <a:p>
            <a:pPr algn="just"/>
            <a:r>
              <a:rPr lang="it-IT" sz="2300" dirty="0"/>
              <a:t>Typically the value of separation that we can reach is about 40% considering an equal distribution of objects for each size. </a:t>
            </a:r>
          </a:p>
          <a:p>
            <a:pPr algn="just"/>
            <a:r>
              <a:rPr lang="it-IT" sz="2300" dirty="0"/>
              <a:t>The results show that when we don’t have the same number of objects (for each size) the annular sorting is not working as well as having an equal distribution, it encounters more difficulties to create a visible cluster and  it requires more attempts, but the final separation values are not too different.</a:t>
            </a:r>
          </a:p>
          <a:p>
            <a:pPr algn="just"/>
            <a:r>
              <a:rPr lang="it-IT" sz="2300" dirty="0"/>
              <a:t>The separation results are not exciting maybe because some small objects could remain too much far from the cluster (not inside) and this may cause a shift of the centroid.</a:t>
            </a:r>
            <a:endParaRPr sz="2300" dirty="0"/>
          </a:p>
        </p:txBody>
      </p:sp>
      <p:graphicFrame>
        <p:nvGraphicFramePr>
          <p:cNvPr id="5" name="Content Placeholder 4"/>
          <p:cNvGraphicFramePr>
            <a:graphicFrameLocks noGrp="1"/>
          </p:cNvGraphicFramePr>
          <p:nvPr>
            <p:ph sz="half" idx="2"/>
            <p:extLst>
              <p:ext uri="{D42A27DB-BD31-4B8C-83A1-F6EECF244321}">
                <p14:modId xmlns:p14="http://schemas.microsoft.com/office/powerpoint/2010/main" val="3120305958"/>
              </p:ext>
            </p:extLst>
          </p:nvPr>
        </p:nvGraphicFramePr>
        <p:xfrm>
          <a:off x="6888088" y="2651759"/>
          <a:ext cx="3635456" cy="1554480"/>
        </p:xfrm>
        <a:graphic>
          <a:graphicData uri="http://schemas.openxmlformats.org/drawingml/2006/table">
            <a:tbl>
              <a:tblPr firstRow="1" bandRow="1">
                <a:tableStyleId>{073A0DAA-6AF3-43AB-8588-CEC1D06C72B9}</a:tableStyleId>
              </a:tblPr>
              <a:tblGrid>
                <a:gridCol w="1817728">
                  <a:extLst>
                    <a:ext uri="{9D8B030D-6E8A-4147-A177-3AD203B41FA5}">
                      <a16:colId xmlns:a16="http://schemas.microsoft.com/office/drawing/2014/main" val="20000"/>
                    </a:ext>
                  </a:extLst>
                </a:gridCol>
                <a:gridCol w="1817728">
                  <a:extLst>
                    <a:ext uri="{9D8B030D-6E8A-4147-A177-3AD203B41FA5}">
                      <a16:colId xmlns:a16="http://schemas.microsoft.com/office/drawing/2014/main" val="20001"/>
                    </a:ext>
                  </a:extLst>
                </a:gridCol>
              </a:tblGrid>
              <a:tr h="391373">
                <a:tc>
                  <a:txBody>
                    <a:bodyPr/>
                    <a:lstStyle/>
                    <a:p>
                      <a:r>
                        <a:rPr lang="en-US" dirty="0"/>
                        <a:t>N° of objects of each size</a:t>
                      </a:r>
                      <a:endParaRPr dirty="0"/>
                    </a:p>
                  </a:txBody>
                  <a:tcPr anchor="ctr"/>
                </a:tc>
                <a:tc>
                  <a:txBody>
                    <a:bodyPr/>
                    <a:lstStyle/>
                    <a:p>
                      <a:pPr algn="ctr"/>
                      <a:endParaRPr lang="it-IT" dirty="0"/>
                    </a:p>
                    <a:p>
                      <a:pPr algn="ctr"/>
                      <a:r>
                        <a:rPr lang="it-IT" dirty="0"/>
                        <a:t>Separation</a:t>
                      </a:r>
                      <a:endParaRPr dirty="0"/>
                    </a:p>
                  </a:txBody>
                  <a:tcPr anchor="ctr"/>
                </a:tc>
                <a:extLst>
                  <a:ext uri="{0D108BD9-81ED-4DB2-BD59-A6C34878D82A}">
                    <a16:rowId xmlns:a16="http://schemas.microsoft.com/office/drawing/2014/main" val="10000"/>
                  </a:ext>
                </a:extLst>
              </a:tr>
              <a:tr h="560397">
                <a:tc>
                  <a:txBody>
                    <a:bodyPr/>
                    <a:lstStyle/>
                    <a:p>
                      <a:endParaRPr lang="it-IT" dirty="0"/>
                    </a:p>
                    <a:p>
                      <a:r>
                        <a:rPr lang="it-IT" dirty="0"/>
                        <a:t>Equal</a:t>
                      </a:r>
                    </a:p>
                    <a:p>
                      <a:endParaRPr dirty="0"/>
                    </a:p>
                  </a:txBody>
                  <a:tcPr anchor="ctr"/>
                </a:tc>
                <a:tc>
                  <a:txBody>
                    <a:bodyPr/>
                    <a:lstStyle/>
                    <a:p>
                      <a:pPr algn="ctr"/>
                      <a:r>
                        <a:rPr lang="it-IT" dirty="0"/>
                        <a:t>35~40%</a:t>
                      </a:r>
                      <a:endParaRPr dirty="0"/>
                    </a:p>
                  </a:txBody>
                  <a:tcPr anchor="ctr"/>
                </a:tc>
                <a:extLst>
                  <a:ext uri="{0D108BD9-81ED-4DB2-BD59-A6C34878D82A}">
                    <a16:rowId xmlns:a16="http://schemas.microsoft.com/office/drawing/2014/main" val="10001"/>
                  </a:ext>
                </a:extLst>
              </a:tr>
            </a:tbl>
          </a:graphicData>
        </a:graphic>
      </p:graphicFrame>
      <p:sp>
        <p:nvSpPr>
          <p:cNvPr id="4" name="Slide Number Placeholder 3">
            <a:extLst>
              <a:ext uri="{FF2B5EF4-FFF2-40B4-BE49-F238E27FC236}">
                <a16:creationId xmlns:a16="http://schemas.microsoft.com/office/drawing/2014/main" id="{173887B0-9B81-DCFB-2DE7-DDF3668D079C}"/>
              </a:ext>
            </a:extLst>
          </p:cNvPr>
          <p:cNvSpPr>
            <a:spLocks noGrp="1"/>
          </p:cNvSpPr>
          <p:nvPr>
            <p:ph type="sldNum" sz="quarter" idx="12"/>
          </p:nvPr>
        </p:nvSpPr>
        <p:spPr/>
        <p:txBody>
          <a:bodyPr/>
          <a:lstStyle/>
          <a:p>
            <a:fld id="{E31375A4-56A4-47D6-9801-1991572033F7}" type="slidenum">
              <a:rPr lang="en-US" smtClean="0"/>
              <a:t>18</a:t>
            </a:fld>
            <a:r>
              <a:rPr lang="en-US" dirty="0"/>
              <a:t>/18</a:t>
            </a: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3C1B9FFF-AC9B-440A-1E26-B8EA1AB311EC}"/>
                  </a:ext>
                </a:extLst>
              </p14:cNvPr>
              <p14:cNvContentPartPr/>
              <p14:nvPr/>
            </p14:nvContentPartPr>
            <p14:xfrm>
              <a:off x="1635009" y="4571668"/>
              <a:ext cx="360" cy="360"/>
            </p14:xfrm>
          </p:contentPart>
        </mc:Choice>
        <mc:Fallback xmlns="">
          <p:pic>
            <p:nvPicPr>
              <p:cNvPr id="8" name="Ink 7">
                <a:extLst>
                  <a:ext uri="{FF2B5EF4-FFF2-40B4-BE49-F238E27FC236}">
                    <a16:creationId xmlns:a16="http://schemas.microsoft.com/office/drawing/2014/main" id="{3C1B9FFF-AC9B-440A-1E26-B8EA1AB311EC}"/>
                  </a:ext>
                </a:extLst>
              </p:cNvPr>
              <p:cNvPicPr/>
              <p:nvPr/>
            </p:nvPicPr>
            <p:blipFill>
              <a:blip r:embed="rId3"/>
              <a:stretch>
                <a:fillRect/>
              </a:stretch>
            </p:blipFill>
            <p:spPr>
              <a:xfrm>
                <a:off x="1572369" y="4508668"/>
                <a:ext cx="126000" cy="126000"/>
              </a:xfrm>
              <a:prstGeom prst="rect">
                <a:avLst/>
              </a:prstGeom>
            </p:spPr>
          </p:pic>
        </mc:Fallback>
      </mc:AlternateContent>
      <p:sp>
        <p:nvSpPr>
          <p:cNvPr id="6" name="TextBox 5">
            <a:extLst>
              <a:ext uri="{FF2B5EF4-FFF2-40B4-BE49-F238E27FC236}">
                <a16:creationId xmlns:a16="http://schemas.microsoft.com/office/drawing/2014/main" id="{85501765-B204-0E29-1ACE-82131FD396F2}"/>
              </a:ext>
            </a:extLst>
          </p:cNvPr>
          <p:cNvSpPr txBox="1"/>
          <p:nvPr/>
        </p:nvSpPr>
        <p:spPr>
          <a:xfrm>
            <a:off x="6960096" y="2060848"/>
            <a:ext cx="3384376" cy="369332"/>
          </a:xfrm>
          <a:prstGeom prst="rect">
            <a:avLst/>
          </a:prstGeom>
          <a:noFill/>
        </p:spPr>
        <p:txBody>
          <a:bodyPr wrap="square" rtlCol="0">
            <a:spAutoFit/>
          </a:bodyPr>
          <a:lstStyle/>
          <a:p>
            <a:r>
              <a:rPr lang="it-IT" dirty="0"/>
              <a:t>Typical result for a visible cluster</a:t>
            </a:r>
          </a:p>
        </p:txBody>
      </p:sp>
      <p:sp>
        <p:nvSpPr>
          <p:cNvPr id="7" name="TextBox 6">
            <a:extLst>
              <a:ext uri="{FF2B5EF4-FFF2-40B4-BE49-F238E27FC236}">
                <a16:creationId xmlns:a16="http://schemas.microsoft.com/office/drawing/2014/main" id="{0B02046E-FDE0-1A32-52BB-71246A50563C}"/>
              </a:ext>
            </a:extLst>
          </p:cNvPr>
          <p:cNvSpPr txBox="1"/>
          <p:nvPr/>
        </p:nvSpPr>
        <p:spPr>
          <a:xfrm>
            <a:off x="1650784" y="1802814"/>
            <a:ext cx="4589231" cy="646331"/>
          </a:xfrm>
          <a:prstGeom prst="rect">
            <a:avLst/>
          </a:prstGeom>
          <a:noFill/>
        </p:spPr>
        <p:txBody>
          <a:bodyPr wrap="square" rtlCol="0">
            <a:spAutoFit/>
          </a:bodyPr>
          <a:lstStyle/>
          <a:p>
            <a:r>
              <a:rPr lang="it-IT" dirty="0"/>
              <a:t>The considerations below are beased on the simple observation of a set of attempts :</a:t>
            </a:r>
          </a:p>
        </p:txBody>
      </p:sp>
    </p:spTree>
    <p:extLst>
      <p:ext uri="{BB962C8B-B14F-4D97-AF65-F5344CB8AC3E}">
        <p14:creationId xmlns:p14="http://schemas.microsoft.com/office/powerpoint/2010/main" val="4145261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E468F-E8A1-F893-2956-BFCF15E75F49}"/>
              </a:ext>
            </a:extLst>
          </p:cNvPr>
          <p:cNvSpPr>
            <a:spLocks noGrp="1"/>
          </p:cNvSpPr>
          <p:nvPr>
            <p:ph type="title"/>
          </p:nvPr>
        </p:nvSpPr>
        <p:spPr>
          <a:xfrm>
            <a:off x="4367808" y="2306055"/>
            <a:ext cx="9144000" cy="1143000"/>
          </a:xfrm>
        </p:spPr>
        <p:txBody>
          <a:bodyPr anchor="b">
            <a:normAutofit/>
          </a:bodyPr>
          <a:lstStyle/>
          <a:p>
            <a:r>
              <a:rPr lang="it-IT" dirty="0"/>
              <a:t>…thank you!</a:t>
            </a:r>
          </a:p>
        </p:txBody>
      </p:sp>
      <p:sp>
        <p:nvSpPr>
          <p:cNvPr id="5" name="Slide Number Placeholder 4">
            <a:extLst>
              <a:ext uri="{FF2B5EF4-FFF2-40B4-BE49-F238E27FC236}">
                <a16:creationId xmlns:a16="http://schemas.microsoft.com/office/drawing/2014/main" id="{9E42FEC9-DBED-0356-0F77-37C7D9D753FD}"/>
              </a:ext>
            </a:extLst>
          </p:cNvPr>
          <p:cNvSpPr>
            <a:spLocks noGrp="1"/>
          </p:cNvSpPr>
          <p:nvPr>
            <p:ph type="sldNum" sz="quarter" idx="12"/>
          </p:nvPr>
        </p:nvSpPr>
        <p:spPr>
          <a:xfrm>
            <a:off x="9829800" y="6362700"/>
            <a:ext cx="838200" cy="257176"/>
          </a:xfrm>
        </p:spPr>
        <p:txBody>
          <a:bodyPr anchor="ctr">
            <a:normAutofit/>
          </a:bodyPr>
          <a:lstStyle/>
          <a:p>
            <a:pPr>
              <a:lnSpc>
                <a:spcPct val="90000"/>
              </a:lnSpc>
              <a:spcAft>
                <a:spcPts val="600"/>
              </a:spcAft>
            </a:pPr>
            <a:fld id="{E31375A4-56A4-47D6-9801-1991572033F7}" type="slidenum">
              <a:rPr lang="en-US" smtClean="0"/>
              <a:pPr>
                <a:lnSpc>
                  <a:spcPct val="90000"/>
                </a:lnSpc>
                <a:spcAft>
                  <a:spcPts val="600"/>
                </a:spcAft>
              </a:pPr>
              <a:t>19</a:t>
            </a:fld>
            <a:r>
              <a:rPr lang="en-US" dirty="0"/>
              <a:t>/18</a:t>
            </a:r>
          </a:p>
        </p:txBody>
      </p:sp>
      <p:pic>
        <p:nvPicPr>
          <p:cNvPr id="13" name="Picture 12">
            <a:extLst>
              <a:ext uri="{FF2B5EF4-FFF2-40B4-BE49-F238E27FC236}">
                <a16:creationId xmlns:a16="http://schemas.microsoft.com/office/drawing/2014/main" id="{9035769B-6CAA-B036-5111-1FD76E5D94E4}"/>
              </a:ext>
            </a:extLst>
          </p:cNvPr>
          <p:cNvPicPr>
            <a:picLocks noChangeAspect="1"/>
          </p:cNvPicPr>
          <p:nvPr/>
        </p:nvPicPr>
        <p:blipFill>
          <a:blip r:embed="rId2"/>
          <a:stretch>
            <a:fillRect/>
          </a:stretch>
        </p:blipFill>
        <p:spPr>
          <a:xfrm rot="4051587">
            <a:off x="5569577" y="3739629"/>
            <a:ext cx="562919" cy="562919"/>
          </a:xfrm>
          <a:prstGeom prst="rect">
            <a:avLst/>
          </a:prstGeom>
        </p:spPr>
      </p:pic>
      <p:pic>
        <p:nvPicPr>
          <p:cNvPr id="14" name="Picture 13">
            <a:extLst>
              <a:ext uri="{FF2B5EF4-FFF2-40B4-BE49-F238E27FC236}">
                <a16:creationId xmlns:a16="http://schemas.microsoft.com/office/drawing/2014/main" id="{822D0425-8859-6097-8EC0-98F9CDF4E3B4}"/>
              </a:ext>
            </a:extLst>
          </p:cNvPr>
          <p:cNvPicPr>
            <a:picLocks noChangeAspect="1"/>
          </p:cNvPicPr>
          <p:nvPr/>
        </p:nvPicPr>
        <p:blipFill>
          <a:blip r:embed="rId2"/>
          <a:stretch>
            <a:fillRect/>
          </a:stretch>
        </p:blipFill>
        <p:spPr>
          <a:xfrm rot="4051587">
            <a:off x="5042525" y="2596629"/>
            <a:ext cx="562919" cy="562919"/>
          </a:xfrm>
          <a:prstGeom prst="rect">
            <a:avLst/>
          </a:prstGeom>
        </p:spPr>
      </p:pic>
      <p:pic>
        <p:nvPicPr>
          <p:cNvPr id="16" name="Picture 15">
            <a:extLst>
              <a:ext uri="{FF2B5EF4-FFF2-40B4-BE49-F238E27FC236}">
                <a16:creationId xmlns:a16="http://schemas.microsoft.com/office/drawing/2014/main" id="{83B53363-48B0-445F-56D2-D86B54135DF0}"/>
              </a:ext>
            </a:extLst>
          </p:cNvPr>
          <p:cNvPicPr>
            <a:picLocks noChangeAspect="1"/>
          </p:cNvPicPr>
          <p:nvPr/>
        </p:nvPicPr>
        <p:blipFill>
          <a:blip r:embed="rId2"/>
          <a:stretch>
            <a:fillRect/>
          </a:stretch>
        </p:blipFill>
        <p:spPr>
          <a:xfrm rot="4051587">
            <a:off x="5388406" y="3330779"/>
            <a:ext cx="562919" cy="562919"/>
          </a:xfrm>
          <a:prstGeom prst="rect">
            <a:avLst/>
          </a:prstGeom>
        </p:spPr>
      </p:pic>
      <p:pic>
        <p:nvPicPr>
          <p:cNvPr id="18" name="Picture 17">
            <a:extLst>
              <a:ext uri="{FF2B5EF4-FFF2-40B4-BE49-F238E27FC236}">
                <a16:creationId xmlns:a16="http://schemas.microsoft.com/office/drawing/2014/main" id="{AB6AA481-2087-19FF-3943-DF319DD570DB}"/>
              </a:ext>
            </a:extLst>
          </p:cNvPr>
          <p:cNvPicPr>
            <a:picLocks noChangeAspect="1"/>
          </p:cNvPicPr>
          <p:nvPr/>
        </p:nvPicPr>
        <p:blipFill>
          <a:blip r:embed="rId2"/>
          <a:stretch>
            <a:fillRect/>
          </a:stretch>
        </p:blipFill>
        <p:spPr>
          <a:xfrm rot="4051587">
            <a:off x="5919866" y="4134237"/>
            <a:ext cx="562919" cy="562919"/>
          </a:xfrm>
          <a:prstGeom prst="rect">
            <a:avLst/>
          </a:prstGeom>
        </p:spPr>
      </p:pic>
      <p:pic>
        <p:nvPicPr>
          <p:cNvPr id="19" name="Picture 18">
            <a:extLst>
              <a:ext uri="{FF2B5EF4-FFF2-40B4-BE49-F238E27FC236}">
                <a16:creationId xmlns:a16="http://schemas.microsoft.com/office/drawing/2014/main" id="{01BD1C23-A60A-BA4E-821C-741C82B78604}"/>
              </a:ext>
            </a:extLst>
          </p:cNvPr>
          <p:cNvPicPr>
            <a:picLocks noChangeAspect="1"/>
          </p:cNvPicPr>
          <p:nvPr/>
        </p:nvPicPr>
        <p:blipFill>
          <a:blip r:embed="rId2"/>
          <a:stretch>
            <a:fillRect/>
          </a:stretch>
        </p:blipFill>
        <p:spPr>
          <a:xfrm rot="4051587">
            <a:off x="5212038" y="1629987"/>
            <a:ext cx="562919" cy="562919"/>
          </a:xfrm>
          <a:prstGeom prst="rect">
            <a:avLst/>
          </a:prstGeom>
        </p:spPr>
      </p:pic>
      <p:pic>
        <p:nvPicPr>
          <p:cNvPr id="20" name="Picture 19">
            <a:extLst>
              <a:ext uri="{FF2B5EF4-FFF2-40B4-BE49-F238E27FC236}">
                <a16:creationId xmlns:a16="http://schemas.microsoft.com/office/drawing/2014/main" id="{1B03F41A-59BD-31CD-B3E8-F1A3771079A1}"/>
              </a:ext>
            </a:extLst>
          </p:cNvPr>
          <p:cNvPicPr>
            <a:picLocks noChangeAspect="1"/>
          </p:cNvPicPr>
          <p:nvPr/>
        </p:nvPicPr>
        <p:blipFill>
          <a:blip r:embed="rId2"/>
          <a:stretch>
            <a:fillRect/>
          </a:stretch>
        </p:blipFill>
        <p:spPr>
          <a:xfrm rot="4051587">
            <a:off x="5038761" y="2156579"/>
            <a:ext cx="562919" cy="562919"/>
          </a:xfrm>
          <a:prstGeom prst="rect">
            <a:avLst/>
          </a:prstGeom>
        </p:spPr>
      </p:pic>
      <p:pic>
        <p:nvPicPr>
          <p:cNvPr id="21" name="Picture 20">
            <a:extLst>
              <a:ext uri="{FF2B5EF4-FFF2-40B4-BE49-F238E27FC236}">
                <a16:creationId xmlns:a16="http://schemas.microsoft.com/office/drawing/2014/main" id="{6D0B67D5-00AD-1121-4D63-47C823566744}"/>
              </a:ext>
            </a:extLst>
          </p:cNvPr>
          <p:cNvPicPr>
            <a:picLocks noChangeAspect="1"/>
          </p:cNvPicPr>
          <p:nvPr/>
        </p:nvPicPr>
        <p:blipFill>
          <a:blip r:embed="rId2"/>
          <a:stretch>
            <a:fillRect/>
          </a:stretch>
        </p:blipFill>
        <p:spPr>
          <a:xfrm rot="4051587">
            <a:off x="5381554" y="1155559"/>
            <a:ext cx="562919" cy="562919"/>
          </a:xfrm>
          <a:prstGeom prst="rect">
            <a:avLst/>
          </a:prstGeom>
        </p:spPr>
      </p:pic>
      <p:pic>
        <p:nvPicPr>
          <p:cNvPr id="22" name="Picture 21">
            <a:extLst>
              <a:ext uri="{FF2B5EF4-FFF2-40B4-BE49-F238E27FC236}">
                <a16:creationId xmlns:a16="http://schemas.microsoft.com/office/drawing/2014/main" id="{B465C74D-D0C8-2096-D183-A01D86366245}"/>
              </a:ext>
            </a:extLst>
          </p:cNvPr>
          <p:cNvPicPr>
            <a:picLocks noChangeAspect="1"/>
          </p:cNvPicPr>
          <p:nvPr/>
        </p:nvPicPr>
        <p:blipFill>
          <a:blip r:embed="rId2"/>
          <a:stretch>
            <a:fillRect/>
          </a:stretch>
        </p:blipFill>
        <p:spPr>
          <a:xfrm rot="4051587">
            <a:off x="6328930" y="4464903"/>
            <a:ext cx="562919" cy="562919"/>
          </a:xfrm>
          <a:prstGeom prst="rect">
            <a:avLst/>
          </a:prstGeom>
        </p:spPr>
      </p:pic>
      <p:pic>
        <p:nvPicPr>
          <p:cNvPr id="23" name="Picture 22">
            <a:extLst>
              <a:ext uri="{FF2B5EF4-FFF2-40B4-BE49-F238E27FC236}">
                <a16:creationId xmlns:a16="http://schemas.microsoft.com/office/drawing/2014/main" id="{F751ADB1-6F53-6272-CC24-4FF74EA10208}"/>
              </a:ext>
            </a:extLst>
          </p:cNvPr>
          <p:cNvPicPr>
            <a:picLocks noChangeAspect="1"/>
          </p:cNvPicPr>
          <p:nvPr/>
        </p:nvPicPr>
        <p:blipFill>
          <a:blip r:embed="rId2"/>
          <a:stretch>
            <a:fillRect/>
          </a:stretch>
        </p:blipFill>
        <p:spPr>
          <a:xfrm rot="4051587">
            <a:off x="7331645" y="5101820"/>
            <a:ext cx="562919" cy="562919"/>
          </a:xfrm>
          <a:prstGeom prst="rect">
            <a:avLst/>
          </a:prstGeom>
        </p:spPr>
      </p:pic>
      <p:pic>
        <p:nvPicPr>
          <p:cNvPr id="24" name="Picture 23">
            <a:extLst>
              <a:ext uri="{FF2B5EF4-FFF2-40B4-BE49-F238E27FC236}">
                <a16:creationId xmlns:a16="http://schemas.microsoft.com/office/drawing/2014/main" id="{78296323-D2C7-EAF4-DA67-0B65F7930531}"/>
              </a:ext>
            </a:extLst>
          </p:cNvPr>
          <p:cNvPicPr>
            <a:picLocks noChangeAspect="1"/>
          </p:cNvPicPr>
          <p:nvPr/>
        </p:nvPicPr>
        <p:blipFill>
          <a:blip r:embed="rId2"/>
          <a:stretch>
            <a:fillRect/>
          </a:stretch>
        </p:blipFill>
        <p:spPr>
          <a:xfrm rot="4051587">
            <a:off x="6830287" y="4792750"/>
            <a:ext cx="562919" cy="562919"/>
          </a:xfrm>
          <a:prstGeom prst="rect">
            <a:avLst/>
          </a:prstGeom>
        </p:spPr>
      </p:pic>
      <p:pic>
        <p:nvPicPr>
          <p:cNvPr id="25" name="Picture 24">
            <a:extLst>
              <a:ext uri="{FF2B5EF4-FFF2-40B4-BE49-F238E27FC236}">
                <a16:creationId xmlns:a16="http://schemas.microsoft.com/office/drawing/2014/main" id="{4501C500-46EF-107D-53C6-D3B05A5A7787}"/>
              </a:ext>
            </a:extLst>
          </p:cNvPr>
          <p:cNvPicPr>
            <a:picLocks noChangeAspect="1"/>
          </p:cNvPicPr>
          <p:nvPr/>
        </p:nvPicPr>
        <p:blipFill>
          <a:blip r:embed="rId2"/>
          <a:stretch>
            <a:fillRect/>
          </a:stretch>
        </p:blipFill>
        <p:spPr>
          <a:xfrm rot="4051587">
            <a:off x="7684780" y="5410891"/>
            <a:ext cx="562919" cy="562919"/>
          </a:xfrm>
          <a:prstGeom prst="rect">
            <a:avLst/>
          </a:prstGeom>
        </p:spPr>
      </p:pic>
      <p:pic>
        <p:nvPicPr>
          <p:cNvPr id="26" name="Picture 25">
            <a:extLst>
              <a:ext uri="{FF2B5EF4-FFF2-40B4-BE49-F238E27FC236}">
                <a16:creationId xmlns:a16="http://schemas.microsoft.com/office/drawing/2014/main" id="{011F568C-995D-6E04-BBEA-562F6BEB93B5}"/>
              </a:ext>
            </a:extLst>
          </p:cNvPr>
          <p:cNvPicPr>
            <a:picLocks noChangeAspect="1"/>
          </p:cNvPicPr>
          <p:nvPr/>
        </p:nvPicPr>
        <p:blipFill>
          <a:blip r:embed="rId2"/>
          <a:stretch>
            <a:fillRect/>
          </a:stretch>
        </p:blipFill>
        <p:spPr>
          <a:xfrm rot="4051587">
            <a:off x="8037915" y="5778564"/>
            <a:ext cx="562919" cy="562919"/>
          </a:xfrm>
          <a:prstGeom prst="rect">
            <a:avLst/>
          </a:prstGeom>
        </p:spPr>
      </p:pic>
      <p:pic>
        <p:nvPicPr>
          <p:cNvPr id="28" name="Picture 27">
            <a:extLst>
              <a:ext uri="{FF2B5EF4-FFF2-40B4-BE49-F238E27FC236}">
                <a16:creationId xmlns:a16="http://schemas.microsoft.com/office/drawing/2014/main" id="{EAE5AAB0-DFE5-1745-0C2F-956F7E736117}"/>
              </a:ext>
            </a:extLst>
          </p:cNvPr>
          <p:cNvPicPr>
            <a:picLocks noChangeAspect="1"/>
          </p:cNvPicPr>
          <p:nvPr/>
        </p:nvPicPr>
        <p:blipFill>
          <a:blip r:embed="rId2"/>
          <a:stretch>
            <a:fillRect/>
          </a:stretch>
        </p:blipFill>
        <p:spPr>
          <a:xfrm rot="4051587">
            <a:off x="4954604" y="3698453"/>
            <a:ext cx="562919" cy="562919"/>
          </a:xfrm>
          <a:prstGeom prst="rect">
            <a:avLst/>
          </a:prstGeom>
        </p:spPr>
      </p:pic>
      <p:pic>
        <p:nvPicPr>
          <p:cNvPr id="29" name="Picture 28">
            <a:extLst>
              <a:ext uri="{FF2B5EF4-FFF2-40B4-BE49-F238E27FC236}">
                <a16:creationId xmlns:a16="http://schemas.microsoft.com/office/drawing/2014/main" id="{8BA20FB2-F03B-50A8-66C8-02761B951A54}"/>
              </a:ext>
            </a:extLst>
          </p:cNvPr>
          <p:cNvPicPr>
            <a:picLocks noChangeAspect="1"/>
          </p:cNvPicPr>
          <p:nvPr/>
        </p:nvPicPr>
        <p:blipFill>
          <a:blip r:embed="rId2"/>
          <a:stretch>
            <a:fillRect/>
          </a:stretch>
        </p:blipFill>
        <p:spPr>
          <a:xfrm rot="4051587">
            <a:off x="4411785" y="3406028"/>
            <a:ext cx="562919" cy="562919"/>
          </a:xfrm>
          <a:prstGeom prst="rect">
            <a:avLst/>
          </a:prstGeom>
        </p:spPr>
      </p:pic>
      <p:pic>
        <p:nvPicPr>
          <p:cNvPr id="30" name="Picture 29">
            <a:extLst>
              <a:ext uri="{FF2B5EF4-FFF2-40B4-BE49-F238E27FC236}">
                <a16:creationId xmlns:a16="http://schemas.microsoft.com/office/drawing/2014/main" id="{0160E63F-6726-9CAF-EA63-14EFB0CFA6B5}"/>
              </a:ext>
            </a:extLst>
          </p:cNvPr>
          <p:cNvPicPr>
            <a:picLocks noChangeAspect="1"/>
          </p:cNvPicPr>
          <p:nvPr/>
        </p:nvPicPr>
        <p:blipFill>
          <a:blip r:embed="rId2"/>
          <a:stretch>
            <a:fillRect/>
          </a:stretch>
        </p:blipFill>
        <p:spPr>
          <a:xfrm rot="4051587">
            <a:off x="3372793" y="2215101"/>
            <a:ext cx="562919" cy="562919"/>
          </a:xfrm>
          <a:prstGeom prst="rect">
            <a:avLst/>
          </a:prstGeom>
        </p:spPr>
      </p:pic>
      <p:pic>
        <p:nvPicPr>
          <p:cNvPr id="31" name="Picture 30">
            <a:extLst>
              <a:ext uri="{FF2B5EF4-FFF2-40B4-BE49-F238E27FC236}">
                <a16:creationId xmlns:a16="http://schemas.microsoft.com/office/drawing/2014/main" id="{5C402600-39BE-945F-1C80-076D60C5CD7F}"/>
              </a:ext>
            </a:extLst>
          </p:cNvPr>
          <p:cNvPicPr>
            <a:picLocks noChangeAspect="1"/>
          </p:cNvPicPr>
          <p:nvPr/>
        </p:nvPicPr>
        <p:blipFill>
          <a:blip r:embed="rId2"/>
          <a:stretch>
            <a:fillRect/>
          </a:stretch>
        </p:blipFill>
        <p:spPr>
          <a:xfrm rot="4051587">
            <a:off x="4056735" y="3099405"/>
            <a:ext cx="562919" cy="562919"/>
          </a:xfrm>
          <a:prstGeom prst="rect">
            <a:avLst/>
          </a:prstGeom>
        </p:spPr>
      </p:pic>
      <p:pic>
        <p:nvPicPr>
          <p:cNvPr id="32" name="Picture 31">
            <a:extLst>
              <a:ext uri="{FF2B5EF4-FFF2-40B4-BE49-F238E27FC236}">
                <a16:creationId xmlns:a16="http://schemas.microsoft.com/office/drawing/2014/main" id="{16057093-7F57-8596-FB97-80FB05D7ABA7}"/>
              </a:ext>
            </a:extLst>
          </p:cNvPr>
          <p:cNvPicPr>
            <a:picLocks noChangeAspect="1"/>
          </p:cNvPicPr>
          <p:nvPr/>
        </p:nvPicPr>
        <p:blipFill>
          <a:blip r:embed="rId2"/>
          <a:stretch>
            <a:fillRect/>
          </a:stretch>
        </p:blipFill>
        <p:spPr>
          <a:xfrm rot="4051587">
            <a:off x="3714764" y="2630702"/>
            <a:ext cx="562919" cy="562919"/>
          </a:xfrm>
          <a:prstGeom prst="rect">
            <a:avLst/>
          </a:prstGeom>
        </p:spPr>
      </p:pic>
      <p:pic>
        <p:nvPicPr>
          <p:cNvPr id="33" name="Picture 32">
            <a:extLst>
              <a:ext uri="{FF2B5EF4-FFF2-40B4-BE49-F238E27FC236}">
                <a16:creationId xmlns:a16="http://schemas.microsoft.com/office/drawing/2014/main" id="{4D907A78-5359-41C1-3891-51384E7EB349}"/>
              </a:ext>
            </a:extLst>
          </p:cNvPr>
          <p:cNvPicPr>
            <a:picLocks noChangeAspect="1"/>
          </p:cNvPicPr>
          <p:nvPr/>
        </p:nvPicPr>
        <p:blipFill>
          <a:blip r:embed="rId2"/>
          <a:stretch>
            <a:fillRect/>
          </a:stretch>
        </p:blipFill>
        <p:spPr>
          <a:xfrm rot="4051587">
            <a:off x="3013863" y="1649649"/>
            <a:ext cx="562919" cy="562919"/>
          </a:xfrm>
          <a:prstGeom prst="rect">
            <a:avLst/>
          </a:prstGeom>
        </p:spPr>
      </p:pic>
      <p:pic>
        <p:nvPicPr>
          <p:cNvPr id="34" name="Picture 33">
            <a:extLst>
              <a:ext uri="{FF2B5EF4-FFF2-40B4-BE49-F238E27FC236}">
                <a16:creationId xmlns:a16="http://schemas.microsoft.com/office/drawing/2014/main" id="{371562F5-AF42-2658-5D3F-DEEA467888AE}"/>
              </a:ext>
            </a:extLst>
          </p:cNvPr>
          <p:cNvPicPr>
            <a:picLocks noChangeAspect="1"/>
          </p:cNvPicPr>
          <p:nvPr/>
        </p:nvPicPr>
        <p:blipFill>
          <a:blip r:embed="rId2"/>
          <a:stretch>
            <a:fillRect/>
          </a:stretch>
        </p:blipFill>
        <p:spPr>
          <a:xfrm rot="4051587">
            <a:off x="5712955" y="6067423"/>
            <a:ext cx="562919" cy="562919"/>
          </a:xfrm>
          <a:prstGeom prst="rect">
            <a:avLst/>
          </a:prstGeom>
        </p:spPr>
      </p:pic>
      <p:pic>
        <p:nvPicPr>
          <p:cNvPr id="35" name="Picture 34">
            <a:extLst>
              <a:ext uri="{FF2B5EF4-FFF2-40B4-BE49-F238E27FC236}">
                <a16:creationId xmlns:a16="http://schemas.microsoft.com/office/drawing/2014/main" id="{DBF512F5-BE7A-6274-C0BE-B310AB64E768}"/>
              </a:ext>
            </a:extLst>
          </p:cNvPr>
          <p:cNvPicPr>
            <a:picLocks noChangeAspect="1"/>
          </p:cNvPicPr>
          <p:nvPr/>
        </p:nvPicPr>
        <p:blipFill>
          <a:blip r:embed="rId2"/>
          <a:stretch>
            <a:fillRect/>
          </a:stretch>
        </p:blipFill>
        <p:spPr>
          <a:xfrm rot="4051587">
            <a:off x="5689952" y="5536030"/>
            <a:ext cx="562919" cy="562919"/>
          </a:xfrm>
          <a:prstGeom prst="rect">
            <a:avLst/>
          </a:prstGeom>
        </p:spPr>
      </p:pic>
      <p:pic>
        <p:nvPicPr>
          <p:cNvPr id="36" name="Picture 35">
            <a:extLst>
              <a:ext uri="{FF2B5EF4-FFF2-40B4-BE49-F238E27FC236}">
                <a16:creationId xmlns:a16="http://schemas.microsoft.com/office/drawing/2014/main" id="{87AF7F2F-5ACE-ECA5-0C11-1850285CD373}"/>
              </a:ext>
            </a:extLst>
          </p:cNvPr>
          <p:cNvPicPr>
            <a:picLocks noChangeAspect="1"/>
          </p:cNvPicPr>
          <p:nvPr/>
        </p:nvPicPr>
        <p:blipFill>
          <a:blip r:embed="rId2"/>
          <a:stretch>
            <a:fillRect/>
          </a:stretch>
        </p:blipFill>
        <p:spPr>
          <a:xfrm rot="4051587">
            <a:off x="5633692" y="5100879"/>
            <a:ext cx="562919" cy="562919"/>
          </a:xfrm>
          <a:prstGeom prst="rect">
            <a:avLst/>
          </a:prstGeom>
        </p:spPr>
      </p:pic>
      <p:pic>
        <p:nvPicPr>
          <p:cNvPr id="37" name="Picture 36">
            <a:extLst>
              <a:ext uri="{FF2B5EF4-FFF2-40B4-BE49-F238E27FC236}">
                <a16:creationId xmlns:a16="http://schemas.microsoft.com/office/drawing/2014/main" id="{81BD62D0-A735-EE19-421E-0AF0CA7324F0}"/>
              </a:ext>
            </a:extLst>
          </p:cNvPr>
          <p:cNvPicPr>
            <a:picLocks noChangeAspect="1"/>
          </p:cNvPicPr>
          <p:nvPr/>
        </p:nvPicPr>
        <p:blipFill>
          <a:blip r:embed="rId2"/>
          <a:stretch>
            <a:fillRect/>
          </a:stretch>
        </p:blipFill>
        <p:spPr>
          <a:xfrm rot="4051587">
            <a:off x="5548317" y="4636962"/>
            <a:ext cx="562919" cy="562919"/>
          </a:xfrm>
          <a:prstGeom prst="rect">
            <a:avLst/>
          </a:prstGeom>
        </p:spPr>
      </p:pic>
      <p:pic>
        <p:nvPicPr>
          <p:cNvPr id="38" name="Picture 37">
            <a:extLst>
              <a:ext uri="{FF2B5EF4-FFF2-40B4-BE49-F238E27FC236}">
                <a16:creationId xmlns:a16="http://schemas.microsoft.com/office/drawing/2014/main" id="{70C1006E-1FC3-1488-A849-C7D411ED6ED6}"/>
              </a:ext>
            </a:extLst>
          </p:cNvPr>
          <p:cNvPicPr>
            <a:picLocks noChangeAspect="1"/>
          </p:cNvPicPr>
          <p:nvPr/>
        </p:nvPicPr>
        <p:blipFill>
          <a:blip r:embed="rId2"/>
          <a:stretch>
            <a:fillRect/>
          </a:stretch>
        </p:blipFill>
        <p:spPr>
          <a:xfrm rot="4051587">
            <a:off x="5406435" y="4224674"/>
            <a:ext cx="562919" cy="562919"/>
          </a:xfrm>
          <a:prstGeom prst="rect">
            <a:avLst/>
          </a:prstGeom>
        </p:spPr>
      </p:pic>
    </p:spTree>
    <p:extLst>
      <p:ext uri="{BB962C8B-B14F-4D97-AF65-F5344CB8AC3E}">
        <p14:creationId xmlns:p14="http://schemas.microsoft.com/office/powerpoint/2010/main" val="2079844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55440" y="318492"/>
            <a:ext cx="9144000" cy="1143000"/>
          </a:xfrm>
        </p:spPr>
        <p:txBody>
          <a:bodyPr/>
          <a:lstStyle/>
          <a:p>
            <a:r>
              <a:rPr lang="it-IT" dirty="0"/>
              <a:t>What is it ?</a:t>
            </a:r>
            <a:endParaRPr dirty="0"/>
          </a:p>
        </p:txBody>
      </p:sp>
      <p:pic>
        <p:nvPicPr>
          <p:cNvPr id="3" name="Picture 2" descr="A picture containing insect&#10;&#10;Description automatically generated">
            <a:extLst>
              <a:ext uri="{FF2B5EF4-FFF2-40B4-BE49-F238E27FC236}">
                <a16:creationId xmlns:a16="http://schemas.microsoft.com/office/drawing/2014/main" id="{738FA3EF-6649-4415-8092-EFC9C70EA7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3026" y="4122661"/>
            <a:ext cx="3628974" cy="2735339"/>
          </a:xfrm>
          <a:prstGeom prst="rect">
            <a:avLst/>
          </a:prstGeom>
        </p:spPr>
      </p:pic>
      <p:sp>
        <p:nvSpPr>
          <p:cNvPr id="4" name="Content Placeholder 3">
            <a:extLst>
              <a:ext uri="{FF2B5EF4-FFF2-40B4-BE49-F238E27FC236}">
                <a16:creationId xmlns:a16="http://schemas.microsoft.com/office/drawing/2014/main" id="{5EBE2142-3B65-F942-9C16-A0B617CBA952}"/>
              </a:ext>
            </a:extLst>
          </p:cNvPr>
          <p:cNvSpPr>
            <a:spLocks noGrp="1"/>
          </p:cNvSpPr>
          <p:nvPr>
            <p:ph idx="1"/>
          </p:nvPr>
        </p:nvSpPr>
        <p:spPr>
          <a:xfrm>
            <a:off x="983432" y="1700808"/>
            <a:ext cx="9144000" cy="4267200"/>
          </a:xfrm>
        </p:spPr>
        <p:txBody>
          <a:bodyPr>
            <a:normAutofit/>
          </a:bodyPr>
          <a:lstStyle/>
          <a:p>
            <a:pPr algn="just"/>
            <a:r>
              <a:rPr lang="it-IT" sz="2800" dirty="0"/>
              <a:t>The main scope of this project is to show the concept of </a:t>
            </a:r>
            <a:r>
              <a:rPr lang="it-IT" sz="2800" dirty="0">
                <a:solidFill>
                  <a:schemeClr val="accent1">
                    <a:lumMod val="60000"/>
                    <a:lumOff val="40000"/>
                  </a:schemeClr>
                </a:solidFill>
              </a:rPr>
              <a:t>Collective intelligence.</a:t>
            </a:r>
            <a:r>
              <a:rPr lang="it-IT" sz="2800" dirty="0"/>
              <a:t> Such a phenomenon is observable by analyzing how ants interact with each other.</a:t>
            </a:r>
          </a:p>
          <a:p>
            <a:pPr algn="just"/>
            <a:r>
              <a:rPr lang="it-IT" sz="2800" dirty="0"/>
              <a:t>Local interactions between individuals lead to a global self-organized system’s behavior; note that swarm intelligence is not an «accident» but a property of a various systems due to natural evolution.</a:t>
            </a:r>
          </a:p>
        </p:txBody>
      </p:sp>
      <p:sp>
        <p:nvSpPr>
          <p:cNvPr id="7" name="Slide Number Placeholder 6">
            <a:extLst>
              <a:ext uri="{FF2B5EF4-FFF2-40B4-BE49-F238E27FC236}">
                <a16:creationId xmlns:a16="http://schemas.microsoft.com/office/drawing/2014/main" id="{9B104DD3-8C49-9DAD-940D-C779001B646A}"/>
              </a:ext>
            </a:extLst>
          </p:cNvPr>
          <p:cNvSpPr>
            <a:spLocks noGrp="1"/>
          </p:cNvSpPr>
          <p:nvPr>
            <p:ph type="sldNum" sz="quarter" idx="12"/>
          </p:nvPr>
        </p:nvSpPr>
        <p:spPr/>
        <p:txBody>
          <a:bodyPr/>
          <a:lstStyle/>
          <a:p>
            <a:fld id="{E31375A4-56A4-47D6-9801-1991572033F7}" type="slidenum">
              <a:rPr lang="en-US" smtClean="0"/>
              <a:t>2</a:t>
            </a:fld>
            <a:r>
              <a:rPr lang="en-US" dirty="0"/>
              <a:t>/18</a:t>
            </a:r>
          </a:p>
        </p:txBody>
      </p:sp>
    </p:spTree>
    <p:extLst>
      <p:ext uri="{BB962C8B-B14F-4D97-AF65-F5344CB8AC3E}">
        <p14:creationId xmlns:p14="http://schemas.microsoft.com/office/powerpoint/2010/main" val="3042826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55440" y="318492"/>
            <a:ext cx="9144000" cy="1143000"/>
          </a:xfrm>
        </p:spPr>
        <p:txBody>
          <a:bodyPr/>
          <a:lstStyle/>
          <a:p>
            <a:r>
              <a:rPr lang="it-IT" dirty="0"/>
              <a:t>What is it ?</a:t>
            </a:r>
            <a:endParaRPr dirty="0"/>
          </a:p>
        </p:txBody>
      </p:sp>
      <p:pic>
        <p:nvPicPr>
          <p:cNvPr id="3" name="Picture 2" descr="A picture containing insect&#10;&#10;Description automatically generated">
            <a:extLst>
              <a:ext uri="{FF2B5EF4-FFF2-40B4-BE49-F238E27FC236}">
                <a16:creationId xmlns:a16="http://schemas.microsoft.com/office/drawing/2014/main" id="{738FA3EF-6649-4415-8092-EFC9C70EA7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9220" y="3872818"/>
            <a:ext cx="3960440" cy="2985182"/>
          </a:xfrm>
          <a:prstGeom prst="rect">
            <a:avLst/>
          </a:prstGeom>
        </p:spPr>
      </p:pic>
      <p:sp>
        <p:nvSpPr>
          <p:cNvPr id="5" name="Content Placeholder 4">
            <a:extLst>
              <a:ext uri="{FF2B5EF4-FFF2-40B4-BE49-F238E27FC236}">
                <a16:creationId xmlns:a16="http://schemas.microsoft.com/office/drawing/2014/main" id="{3E58F7F1-EC0E-045E-47B1-8C59CDCC1BF0}"/>
              </a:ext>
            </a:extLst>
          </p:cNvPr>
          <p:cNvSpPr>
            <a:spLocks noGrp="1"/>
          </p:cNvSpPr>
          <p:nvPr>
            <p:ph idx="1"/>
          </p:nvPr>
        </p:nvSpPr>
        <p:spPr>
          <a:xfrm>
            <a:off x="911424" y="1700808"/>
            <a:ext cx="9144000" cy="4267200"/>
          </a:xfrm>
        </p:spPr>
        <p:txBody>
          <a:bodyPr/>
          <a:lstStyle/>
          <a:p>
            <a:pPr algn="just"/>
            <a:r>
              <a:rPr lang="en-US" sz="2400" dirty="0"/>
              <a:t>The project is inspired by an intriguing hypothesis concerning the nesting mechanism of </a:t>
            </a:r>
            <a:r>
              <a:rPr lang="en-US" sz="2400" dirty="0" err="1"/>
              <a:t>Temnothorax</a:t>
            </a:r>
            <a:r>
              <a:rPr lang="en-US" sz="2400" dirty="0"/>
              <a:t> colonies</a:t>
            </a:r>
          </a:p>
          <a:p>
            <a:pPr algn="just"/>
            <a:r>
              <a:rPr lang="en-US" sz="2400" dirty="0"/>
              <a:t>The study showed that </a:t>
            </a:r>
            <a:r>
              <a:rPr lang="en-US" sz="2400" dirty="0" err="1"/>
              <a:t>Temnothorax</a:t>
            </a:r>
            <a:r>
              <a:rPr lang="en-US" sz="2400" dirty="0"/>
              <a:t> ants formed cluster of objects in the nest, placing smaller brood items at the center with a greater density, while the bigger ones are placed in the contour,  forming an annular arrangement</a:t>
            </a:r>
          </a:p>
          <a:p>
            <a:pPr algn="just"/>
            <a:r>
              <a:rPr lang="en-US" sz="2400" dirty="0"/>
              <a:t>This behavior is replied each time the ants were forced to migrate to a new nesting site</a:t>
            </a:r>
          </a:p>
          <a:p>
            <a:endParaRPr lang="it-IT" dirty="0"/>
          </a:p>
        </p:txBody>
      </p:sp>
      <p:sp>
        <p:nvSpPr>
          <p:cNvPr id="7" name="Slide Number Placeholder 6">
            <a:extLst>
              <a:ext uri="{FF2B5EF4-FFF2-40B4-BE49-F238E27FC236}">
                <a16:creationId xmlns:a16="http://schemas.microsoft.com/office/drawing/2014/main" id="{06961BC5-642A-07BF-B6FB-222F1088047C}"/>
              </a:ext>
            </a:extLst>
          </p:cNvPr>
          <p:cNvSpPr>
            <a:spLocks noGrp="1"/>
          </p:cNvSpPr>
          <p:nvPr>
            <p:ph type="sldNum" sz="quarter" idx="12"/>
          </p:nvPr>
        </p:nvSpPr>
        <p:spPr/>
        <p:txBody>
          <a:bodyPr/>
          <a:lstStyle/>
          <a:p>
            <a:fld id="{E31375A4-56A4-47D6-9801-1991572033F7}" type="slidenum">
              <a:rPr lang="en-US" smtClean="0"/>
              <a:t>3</a:t>
            </a:fld>
            <a:r>
              <a:rPr lang="en-US" dirty="0"/>
              <a:t>/18</a:t>
            </a:r>
          </a:p>
        </p:txBody>
      </p:sp>
    </p:spTree>
    <p:extLst>
      <p:ext uri="{BB962C8B-B14F-4D97-AF65-F5344CB8AC3E}">
        <p14:creationId xmlns:p14="http://schemas.microsoft.com/office/powerpoint/2010/main" val="2451591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sect&#10;&#10;Description automatically generated">
            <a:extLst>
              <a:ext uri="{FF2B5EF4-FFF2-40B4-BE49-F238E27FC236}">
                <a16:creationId xmlns:a16="http://schemas.microsoft.com/office/drawing/2014/main" id="{738FA3EF-6649-4415-8092-EFC9C70EA7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9220" y="3872818"/>
            <a:ext cx="3960440" cy="2985182"/>
          </a:xfrm>
          <a:prstGeom prst="rect">
            <a:avLst/>
          </a:prstGeom>
        </p:spPr>
      </p:pic>
      <p:sp>
        <p:nvSpPr>
          <p:cNvPr id="4" name="Content Placeholder 3">
            <a:extLst>
              <a:ext uri="{FF2B5EF4-FFF2-40B4-BE49-F238E27FC236}">
                <a16:creationId xmlns:a16="http://schemas.microsoft.com/office/drawing/2014/main" id="{03C7F5A3-A354-D108-A363-C41E5A235066}"/>
              </a:ext>
            </a:extLst>
          </p:cNvPr>
          <p:cNvSpPr>
            <a:spLocks noGrp="1"/>
          </p:cNvSpPr>
          <p:nvPr>
            <p:ph idx="1"/>
          </p:nvPr>
        </p:nvSpPr>
        <p:spPr>
          <a:xfrm>
            <a:off x="1524000" y="851582"/>
            <a:ext cx="9144000" cy="4267200"/>
          </a:xfrm>
        </p:spPr>
        <p:txBody>
          <a:bodyPr/>
          <a:lstStyle/>
          <a:p>
            <a:r>
              <a:rPr lang="it-IT" sz="3600" dirty="0">
                <a:solidFill>
                  <a:schemeClr val="accent1">
                    <a:lumMod val="75000"/>
                  </a:schemeClr>
                </a:solidFill>
              </a:rPr>
              <a:t>The goal: </a:t>
            </a:r>
          </a:p>
          <a:p>
            <a:pPr lvl="1" algn="just"/>
            <a:r>
              <a:rPr lang="it-IT" sz="2400" dirty="0">
                <a:solidFill>
                  <a:schemeClr val="tx1"/>
                </a:solidFill>
              </a:rPr>
              <a:t>Despite the exact mechanism that ants use to re-create these  patterns is not fully known, we want to replicate the behaviour observed in Temnothorax colonies, where the broods were picked up and released forming a kind of annular structure, as shown by the pictures.</a:t>
            </a:r>
          </a:p>
        </p:txBody>
      </p:sp>
      <p:pic>
        <p:nvPicPr>
          <p:cNvPr id="7" name="Picture 6" descr="Diagram&#10;&#10;Description automatically generated">
            <a:extLst>
              <a:ext uri="{FF2B5EF4-FFF2-40B4-BE49-F238E27FC236}">
                <a16:creationId xmlns:a16="http://schemas.microsoft.com/office/drawing/2014/main" id="{45914348-7DAF-B4B2-6A95-0DD3C6FED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1624" y="3422086"/>
            <a:ext cx="4401728" cy="3071758"/>
          </a:xfrm>
          <a:prstGeom prst="rect">
            <a:avLst/>
          </a:prstGeom>
        </p:spPr>
      </p:pic>
      <p:pic>
        <p:nvPicPr>
          <p:cNvPr id="9" name="Picture 8">
            <a:extLst>
              <a:ext uri="{FF2B5EF4-FFF2-40B4-BE49-F238E27FC236}">
                <a16:creationId xmlns:a16="http://schemas.microsoft.com/office/drawing/2014/main" id="{57989D34-07E4-0E16-41F7-00657E11FD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087" y="3872818"/>
            <a:ext cx="2409825" cy="1895475"/>
          </a:xfrm>
          <a:prstGeom prst="rect">
            <a:avLst/>
          </a:prstGeom>
          <a:ln>
            <a:noFill/>
          </a:ln>
          <a:effectLst>
            <a:outerShdw blurRad="190500" algn="tl" rotWithShape="0">
              <a:srgbClr val="000000">
                <a:alpha val="70000"/>
              </a:srgbClr>
            </a:outerShdw>
          </a:effectLst>
        </p:spPr>
      </p:pic>
      <p:sp>
        <p:nvSpPr>
          <p:cNvPr id="11" name="Slide Number Placeholder 10">
            <a:extLst>
              <a:ext uri="{FF2B5EF4-FFF2-40B4-BE49-F238E27FC236}">
                <a16:creationId xmlns:a16="http://schemas.microsoft.com/office/drawing/2014/main" id="{0AB1570E-855A-67C6-E887-2B7751EBFE18}"/>
              </a:ext>
            </a:extLst>
          </p:cNvPr>
          <p:cNvSpPr>
            <a:spLocks noGrp="1"/>
          </p:cNvSpPr>
          <p:nvPr>
            <p:ph type="sldNum" sz="quarter" idx="12"/>
          </p:nvPr>
        </p:nvSpPr>
        <p:spPr/>
        <p:txBody>
          <a:bodyPr/>
          <a:lstStyle/>
          <a:p>
            <a:fld id="{E31375A4-56A4-47D6-9801-1991572033F7}" type="slidenum">
              <a:rPr lang="en-US" smtClean="0"/>
              <a:t>4</a:t>
            </a:fld>
            <a:r>
              <a:rPr lang="en-US" dirty="0"/>
              <a:t>/18</a:t>
            </a:r>
          </a:p>
        </p:txBody>
      </p:sp>
    </p:spTree>
    <p:extLst>
      <p:ext uri="{BB962C8B-B14F-4D97-AF65-F5344CB8AC3E}">
        <p14:creationId xmlns:p14="http://schemas.microsoft.com/office/powerpoint/2010/main" val="534674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3647220" y="190500"/>
            <a:ext cx="9144000" cy="1143000"/>
          </a:xfrm>
        </p:spPr>
        <p:txBody>
          <a:bodyPr/>
          <a:lstStyle/>
          <a:p>
            <a:r>
              <a:rPr lang="it-IT" dirty="0"/>
              <a:t> The experiment</a:t>
            </a:r>
            <a:br>
              <a:rPr lang="it-IT" dirty="0"/>
            </a:br>
            <a:r>
              <a:rPr lang="it-IT" dirty="0"/>
              <a:t>	</a:t>
            </a:r>
            <a:r>
              <a:rPr lang="it-IT" sz="2000" dirty="0"/>
              <a:t>Specifications</a:t>
            </a:r>
            <a:endParaRPr sz="2000" dirty="0"/>
          </a:p>
        </p:txBody>
      </p:sp>
      <p:sp>
        <p:nvSpPr>
          <p:cNvPr id="4" name="Content Placeholder 3">
            <a:extLst>
              <a:ext uri="{FF2B5EF4-FFF2-40B4-BE49-F238E27FC236}">
                <a16:creationId xmlns:a16="http://schemas.microsoft.com/office/drawing/2014/main" id="{6A488F67-C760-18D9-2352-B76AC143A7FA}"/>
              </a:ext>
            </a:extLst>
          </p:cNvPr>
          <p:cNvSpPr>
            <a:spLocks noGrp="1"/>
          </p:cNvSpPr>
          <p:nvPr>
            <p:ph idx="1"/>
          </p:nvPr>
        </p:nvSpPr>
        <p:spPr>
          <a:xfrm>
            <a:off x="336376" y="1556792"/>
            <a:ext cx="6839744" cy="4267200"/>
          </a:xfrm>
        </p:spPr>
        <p:txBody>
          <a:bodyPr>
            <a:normAutofit fontScale="85000" lnSpcReduction="10000"/>
          </a:bodyPr>
          <a:lstStyle/>
          <a:p>
            <a:pPr marL="0" indent="0">
              <a:buNone/>
            </a:pPr>
            <a:r>
              <a:rPr lang="it-IT" sz="3000" dirty="0">
                <a:solidFill>
                  <a:schemeClr val="accent1">
                    <a:lumMod val="75000"/>
                  </a:schemeClr>
                </a:solidFill>
              </a:rPr>
              <a:t>General Context</a:t>
            </a:r>
          </a:p>
          <a:p>
            <a:pPr algn="just"/>
            <a:r>
              <a:rPr lang="it-IT" sz="2400" dirty="0"/>
              <a:t>The annular sort is a procedure applied to a distributed system composed of agents and objects.</a:t>
            </a:r>
          </a:p>
          <a:p>
            <a:pPr algn="just"/>
            <a:r>
              <a:rPr lang="it-IT" sz="2400" dirty="0"/>
              <a:t>Ants represent agents in the system, they can move around and pick up or drop items.</a:t>
            </a:r>
          </a:p>
          <a:p>
            <a:pPr algn="just"/>
            <a:r>
              <a:rPr lang="it-IT" sz="2400" dirty="0"/>
              <a:t>Brood items have different sizes, and represent the objects in the system.</a:t>
            </a:r>
          </a:p>
          <a:p>
            <a:pPr algn="just"/>
            <a:r>
              <a:rPr lang="it-IT" sz="2400" dirty="0"/>
              <a:t>Ants and Objects are spatially distributed at random on a 2 dimensional board reprensenting our living environment.</a:t>
            </a:r>
          </a:p>
          <a:p>
            <a:pPr algn="just"/>
            <a:r>
              <a:rPr lang="it-IT" sz="2400" dirty="0"/>
              <a:t>To decide if an agent should pick up or drop an objects, a «score» is computed for each one of them, considering its neighborhood. </a:t>
            </a:r>
          </a:p>
          <a:p>
            <a:endParaRPr lang="it-IT" dirty="0"/>
          </a:p>
        </p:txBody>
      </p:sp>
      <p:sp>
        <p:nvSpPr>
          <p:cNvPr id="6" name="Slide Number Placeholder 5">
            <a:extLst>
              <a:ext uri="{FF2B5EF4-FFF2-40B4-BE49-F238E27FC236}">
                <a16:creationId xmlns:a16="http://schemas.microsoft.com/office/drawing/2014/main" id="{E18E4FF1-F62C-BF73-D9B4-5D0069AB4B87}"/>
              </a:ext>
            </a:extLst>
          </p:cNvPr>
          <p:cNvSpPr>
            <a:spLocks noGrp="1"/>
          </p:cNvSpPr>
          <p:nvPr>
            <p:ph type="sldNum" sz="quarter" idx="12"/>
          </p:nvPr>
        </p:nvSpPr>
        <p:spPr/>
        <p:txBody>
          <a:bodyPr/>
          <a:lstStyle/>
          <a:p>
            <a:fld id="{E31375A4-56A4-47D6-9801-1991572033F7}" type="slidenum">
              <a:rPr lang="en-US" smtClean="0"/>
              <a:t>5</a:t>
            </a:fld>
            <a:r>
              <a:rPr lang="en-US" dirty="0"/>
              <a:t>/18</a:t>
            </a:r>
          </a:p>
        </p:txBody>
      </p:sp>
      <p:pic>
        <p:nvPicPr>
          <p:cNvPr id="8" name="Picture 7" descr="Background pattern&#10;&#10;Description automatically generated">
            <a:extLst>
              <a:ext uri="{FF2B5EF4-FFF2-40B4-BE49-F238E27FC236}">
                <a16:creationId xmlns:a16="http://schemas.microsoft.com/office/drawing/2014/main" id="{201B4536-960A-539F-3CC7-D2087D188FC9}"/>
              </a:ext>
            </a:extLst>
          </p:cNvPr>
          <p:cNvPicPr>
            <a:picLocks noChangeAspect="1"/>
          </p:cNvPicPr>
          <p:nvPr/>
        </p:nvPicPr>
        <p:blipFill rotWithShape="1">
          <a:blip r:embed="rId2">
            <a:extLst>
              <a:ext uri="{28A0092B-C50C-407E-A947-70E740481C1C}">
                <a14:useLocalDpi xmlns:a14="http://schemas.microsoft.com/office/drawing/2010/main" val="0"/>
              </a:ext>
            </a:extLst>
          </a:blip>
          <a:srcRect r="3335"/>
          <a:stretch/>
        </p:blipFill>
        <p:spPr>
          <a:xfrm>
            <a:off x="8040216" y="2195240"/>
            <a:ext cx="3084793" cy="31471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A6D35ECA-6855-E320-BC1C-04EBEF44C65E}"/>
              </a:ext>
            </a:extLst>
          </p:cNvPr>
          <p:cNvSpPr txBox="1"/>
          <p:nvPr/>
        </p:nvSpPr>
        <p:spPr>
          <a:xfrm>
            <a:off x="7896200" y="1819693"/>
            <a:ext cx="1573560" cy="369332"/>
          </a:xfrm>
          <a:prstGeom prst="rect">
            <a:avLst/>
          </a:prstGeom>
          <a:noFill/>
        </p:spPr>
        <p:txBody>
          <a:bodyPr wrap="square" rtlCol="0">
            <a:spAutoFit/>
          </a:bodyPr>
          <a:lstStyle/>
          <a:p>
            <a:r>
              <a:rPr lang="it-IT" dirty="0"/>
              <a:t>Netlogo</a:t>
            </a:r>
          </a:p>
        </p:txBody>
      </p:sp>
    </p:spTree>
    <p:extLst>
      <p:ext uri="{BB962C8B-B14F-4D97-AF65-F5344CB8AC3E}">
        <p14:creationId xmlns:p14="http://schemas.microsoft.com/office/powerpoint/2010/main" val="3323469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3647220" y="190500"/>
            <a:ext cx="9144000" cy="1143000"/>
          </a:xfrm>
        </p:spPr>
        <p:txBody>
          <a:bodyPr/>
          <a:lstStyle/>
          <a:p>
            <a:r>
              <a:rPr lang="it-IT" dirty="0"/>
              <a:t> The experiment</a:t>
            </a:r>
            <a:br>
              <a:rPr lang="it-IT" dirty="0"/>
            </a:br>
            <a:r>
              <a:rPr lang="it-IT" dirty="0"/>
              <a:t>	</a:t>
            </a:r>
            <a:r>
              <a:rPr lang="it-IT" sz="2000" dirty="0"/>
              <a:t>Specifications</a:t>
            </a:r>
            <a:endParaRPr sz="2000" dirty="0"/>
          </a:p>
        </p:txBody>
      </p:sp>
      <p:pic>
        <p:nvPicPr>
          <p:cNvPr id="3" name="Picture 2" descr="A picture containing insect&#10;&#10;Description automatically generated">
            <a:extLst>
              <a:ext uri="{FF2B5EF4-FFF2-40B4-BE49-F238E27FC236}">
                <a16:creationId xmlns:a16="http://schemas.microsoft.com/office/drawing/2014/main" id="{738FA3EF-6649-4415-8092-EFC9C70EA7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9220" y="3907988"/>
            <a:ext cx="3960440" cy="2985182"/>
          </a:xfrm>
          <a:prstGeom prst="rect">
            <a:avLst/>
          </a:prstGeom>
        </p:spPr>
      </p:pic>
      <p:sp>
        <p:nvSpPr>
          <p:cNvPr id="5" name="Content Placeholder 4">
            <a:extLst>
              <a:ext uri="{FF2B5EF4-FFF2-40B4-BE49-F238E27FC236}">
                <a16:creationId xmlns:a16="http://schemas.microsoft.com/office/drawing/2014/main" id="{AE188435-1F69-451A-524A-5E3C66C83257}"/>
              </a:ext>
            </a:extLst>
          </p:cNvPr>
          <p:cNvSpPr>
            <a:spLocks noGrp="1"/>
          </p:cNvSpPr>
          <p:nvPr>
            <p:ph idx="1"/>
          </p:nvPr>
        </p:nvSpPr>
        <p:spPr>
          <a:xfrm>
            <a:off x="555343" y="887347"/>
            <a:ext cx="9144000" cy="3125758"/>
          </a:xfrm>
        </p:spPr>
        <p:txBody>
          <a:bodyPr>
            <a:normAutofit/>
          </a:bodyPr>
          <a:lstStyle/>
          <a:p>
            <a:pPr marL="0" indent="0">
              <a:buNone/>
            </a:pPr>
            <a:r>
              <a:rPr lang="it-IT" sz="3200" dirty="0">
                <a:solidFill>
                  <a:schemeClr val="accent1">
                    <a:lumMod val="75000"/>
                  </a:schemeClr>
                </a:solidFill>
              </a:rPr>
              <a:t>Objects</a:t>
            </a:r>
          </a:p>
          <a:p>
            <a:r>
              <a:rPr lang="it-IT" dirty="0">
                <a:solidFill>
                  <a:schemeClr val="tx1"/>
                </a:solidFill>
              </a:rPr>
              <a:t>Location : position at each step (xcor and ycor)</a:t>
            </a:r>
          </a:p>
          <a:p>
            <a:r>
              <a:rPr lang="it-IT" dirty="0">
                <a:solidFill>
                  <a:schemeClr val="tx1"/>
                </a:solidFill>
              </a:rPr>
              <a:t>Placement score (how good is my place?)</a:t>
            </a:r>
          </a:p>
          <a:p>
            <a:pPr lvl="1"/>
            <a:r>
              <a:rPr lang="it-IT" sz="2000" dirty="0">
                <a:solidFill>
                  <a:schemeClr val="tx1"/>
                </a:solidFill>
              </a:rPr>
              <a:t>computed during collision by analyzing the neighborhood. It is dependent on the object’s minimum and maximum perimeter.</a:t>
            </a:r>
          </a:p>
          <a:p>
            <a:pPr lvl="1"/>
            <a:r>
              <a:rPr lang="it-IT" sz="2000" dirty="0">
                <a:solidFill>
                  <a:schemeClr val="tx1"/>
                </a:solidFill>
              </a:rPr>
              <a:t>used to probabilistically determine if the agent should pick up or not the object</a:t>
            </a:r>
          </a:p>
          <a:p>
            <a:pPr marL="365760" lvl="1" indent="0">
              <a:buNone/>
            </a:pPr>
            <a:endParaRPr lang="it-IT" sz="2200" dirty="0">
              <a:solidFill>
                <a:schemeClr val="tx1"/>
              </a:solidFill>
            </a:endParaRPr>
          </a:p>
        </p:txBody>
      </p:sp>
      <p:sp>
        <p:nvSpPr>
          <p:cNvPr id="6" name="Flowchart: Connector 5">
            <a:extLst>
              <a:ext uri="{FF2B5EF4-FFF2-40B4-BE49-F238E27FC236}">
                <a16:creationId xmlns:a16="http://schemas.microsoft.com/office/drawing/2014/main" id="{0079ED8F-E846-EB77-B717-5F51EDA38A3C}"/>
              </a:ext>
            </a:extLst>
          </p:cNvPr>
          <p:cNvSpPr/>
          <p:nvPr/>
        </p:nvSpPr>
        <p:spPr>
          <a:xfrm>
            <a:off x="1919448" y="4370586"/>
            <a:ext cx="216024" cy="21602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Flowchart: Connector 7">
            <a:extLst>
              <a:ext uri="{FF2B5EF4-FFF2-40B4-BE49-F238E27FC236}">
                <a16:creationId xmlns:a16="http://schemas.microsoft.com/office/drawing/2014/main" id="{D23931B2-A94F-3BA8-99FB-A01D871B5C35}"/>
              </a:ext>
            </a:extLst>
          </p:cNvPr>
          <p:cNvSpPr/>
          <p:nvPr/>
        </p:nvSpPr>
        <p:spPr>
          <a:xfrm>
            <a:off x="2394637" y="4309896"/>
            <a:ext cx="322530" cy="30368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Picture 6">
            <a:extLst>
              <a:ext uri="{FF2B5EF4-FFF2-40B4-BE49-F238E27FC236}">
                <a16:creationId xmlns:a16="http://schemas.microsoft.com/office/drawing/2014/main" id="{90B668AD-6073-1679-EDE2-02EB77E31FE8}"/>
              </a:ext>
            </a:extLst>
          </p:cNvPr>
          <p:cNvPicPr>
            <a:picLocks noChangeAspect="1"/>
          </p:cNvPicPr>
          <p:nvPr/>
        </p:nvPicPr>
        <p:blipFill>
          <a:blip r:embed="rId3"/>
          <a:stretch>
            <a:fillRect/>
          </a:stretch>
        </p:blipFill>
        <p:spPr>
          <a:xfrm>
            <a:off x="2938710" y="4255437"/>
            <a:ext cx="437397" cy="446323"/>
          </a:xfrm>
          <a:prstGeom prst="rect">
            <a:avLst/>
          </a:prstGeom>
        </p:spPr>
      </p:pic>
      <p:pic>
        <p:nvPicPr>
          <p:cNvPr id="9" name="Picture 8">
            <a:extLst>
              <a:ext uri="{FF2B5EF4-FFF2-40B4-BE49-F238E27FC236}">
                <a16:creationId xmlns:a16="http://schemas.microsoft.com/office/drawing/2014/main" id="{9F3F3108-AE3A-CF26-E9CF-3F9B34B1F9F3}"/>
              </a:ext>
            </a:extLst>
          </p:cNvPr>
          <p:cNvPicPr>
            <a:picLocks noChangeAspect="1"/>
          </p:cNvPicPr>
          <p:nvPr/>
        </p:nvPicPr>
        <p:blipFill>
          <a:blip r:embed="rId4"/>
          <a:stretch>
            <a:fillRect/>
          </a:stretch>
        </p:blipFill>
        <p:spPr>
          <a:xfrm>
            <a:off x="2394637" y="5823114"/>
            <a:ext cx="438950" cy="445047"/>
          </a:xfrm>
          <a:prstGeom prst="rect">
            <a:avLst/>
          </a:prstGeom>
        </p:spPr>
      </p:pic>
      <p:pic>
        <p:nvPicPr>
          <p:cNvPr id="10" name="Picture 9">
            <a:extLst>
              <a:ext uri="{FF2B5EF4-FFF2-40B4-BE49-F238E27FC236}">
                <a16:creationId xmlns:a16="http://schemas.microsoft.com/office/drawing/2014/main" id="{AC409DE6-2E4A-66A8-83BB-A0F4731426B8}"/>
              </a:ext>
            </a:extLst>
          </p:cNvPr>
          <p:cNvPicPr>
            <a:picLocks noChangeAspect="1"/>
          </p:cNvPicPr>
          <p:nvPr/>
        </p:nvPicPr>
        <p:blipFill>
          <a:blip r:embed="rId4"/>
          <a:stretch>
            <a:fillRect/>
          </a:stretch>
        </p:blipFill>
        <p:spPr>
          <a:xfrm>
            <a:off x="4223792" y="5797110"/>
            <a:ext cx="438950" cy="445047"/>
          </a:xfrm>
          <a:prstGeom prst="rect">
            <a:avLst/>
          </a:prstGeom>
        </p:spPr>
      </p:pic>
      <p:sp>
        <p:nvSpPr>
          <p:cNvPr id="11" name="Flowchart: Connector 10">
            <a:extLst>
              <a:ext uri="{FF2B5EF4-FFF2-40B4-BE49-F238E27FC236}">
                <a16:creationId xmlns:a16="http://schemas.microsoft.com/office/drawing/2014/main" id="{513496DD-28CD-8D94-AE12-7904B6353921}"/>
              </a:ext>
            </a:extLst>
          </p:cNvPr>
          <p:cNvSpPr/>
          <p:nvPr/>
        </p:nvSpPr>
        <p:spPr>
          <a:xfrm>
            <a:off x="4047223" y="5623589"/>
            <a:ext cx="792088" cy="792088"/>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Flowchart: Connector 11">
            <a:extLst>
              <a:ext uri="{FF2B5EF4-FFF2-40B4-BE49-F238E27FC236}">
                <a16:creationId xmlns:a16="http://schemas.microsoft.com/office/drawing/2014/main" id="{64929E83-309A-CD20-3B54-419EAF2FB288}"/>
              </a:ext>
            </a:extLst>
          </p:cNvPr>
          <p:cNvSpPr/>
          <p:nvPr/>
        </p:nvSpPr>
        <p:spPr>
          <a:xfrm>
            <a:off x="2317995" y="5753701"/>
            <a:ext cx="592234" cy="583871"/>
          </a:xfrm>
          <a:prstGeom prst="flowChartConnector">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Slide Number Placeholder 13">
            <a:extLst>
              <a:ext uri="{FF2B5EF4-FFF2-40B4-BE49-F238E27FC236}">
                <a16:creationId xmlns:a16="http://schemas.microsoft.com/office/drawing/2014/main" id="{EB911006-BBD8-C050-4F52-993E2EA94FD9}"/>
              </a:ext>
            </a:extLst>
          </p:cNvPr>
          <p:cNvSpPr>
            <a:spLocks noGrp="1"/>
          </p:cNvSpPr>
          <p:nvPr>
            <p:ph type="sldNum" sz="quarter" idx="12"/>
          </p:nvPr>
        </p:nvSpPr>
        <p:spPr/>
        <p:txBody>
          <a:bodyPr/>
          <a:lstStyle/>
          <a:p>
            <a:fld id="{E31375A4-56A4-47D6-9801-1991572033F7}" type="slidenum">
              <a:rPr lang="en-US" smtClean="0"/>
              <a:t>6</a:t>
            </a:fld>
            <a:r>
              <a:rPr lang="en-US" dirty="0"/>
              <a:t>/18</a:t>
            </a:r>
          </a:p>
        </p:txBody>
      </p:sp>
      <p:sp>
        <p:nvSpPr>
          <p:cNvPr id="2" name="TextBox 1">
            <a:extLst>
              <a:ext uri="{FF2B5EF4-FFF2-40B4-BE49-F238E27FC236}">
                <a16:creationId xmlns:a16="http://schemas.microsoft.com/office/drawing/2014/main" id="{13D167D5-A94C-4CAD-3375-63B8DB52A3E0}"/>
              </a:ext>
            </a:extLst>
          </p:cNvPr>
          <p:cNvSpPr txBox="1"/>
          <p:nvPr/>
        </p:nvSpPr>
        <p:spPr>
          <a:xfrm>
            <a:off x="555343" y="3674922"/>
            <a:ext cx="7612395" cy="1661993"/>
          </a:xfrm>
          <a:prstGeom prst="rect">
            <a:avLst/>
          </a:prstGeom>
          <a:noFill/>
        </p:spPr>
        <p:txBody>
          <a:bodyPr wrap="square" rtlCol="0">
            <a:spAutoFit/>
          </a:bodyPr>
          <a:lstStyle/>
          <a:p>
            <a:pPr marL="342900" indent="-342900">
              <a:buFont typeface="Arial" panose="020B0604020202020204" pitchFamily="34" charset="0"/>
              <a:buChar char="•"/>
            </a:pPr>
            <a:r>
              <a:rPr lang="it-IT" sz="2000" dirty="0">
                <a:solidFill>
                  <a:schemeClr val="tx1"/>
                </a:solidFill>
              </a:rPr>
              <a:t>Size</a:t>
            </a:r>
          </a:p>
          <a:p>
            <a:pPr marL="800100" lvl="1" indent="-342900">
              <a:buFont typeface="Arial" panose="020B0604020202020204" pitchFamily="34" charset="0"/>
              <a:buChar char="•"/>
            </a:pPr>
            <a:r>
              <a:rPr lang="it-IT" sz="2000" dirty="0">
                <a:solidFill>
                  <a:schemeClr val="tx1"/>
                </a:solidFill>
              </a:rPr>
              <a:t>Small, Medium, Big</a:t>
            </a:r>
          </a:p>
          <a:p>
            <a:pPr marL="800100" lvl="1" indent="-342900">
              <a:buFont typeface="Arial" panose="020B0604020202020204" pitchFamily="34" charset="0"/>
              <a:buChar char="•"/>
            </a:pPr>
            <a:endParaRPr lang="it-IT" sz="2200" dirty="0">
              <a:solidFill>
                <a:schemeClr val="tx1"/>
              </a:solidFill>
            </a:endParaRPr>
          </a:p>
          <a:p>
            <a:pPr marL="800100" lvl="1" indent="-342900">
              <a:buFont typeface="Arial" panose="020B0604020202020204" pitchFamily="34" charset="0"/>
              <a:buChar char="•"/>
            </a:pPr>
            <a:endParaRPr lang="it-IT" sz="2200" dirty="0">
              <a:solidFill>
                <a:schemeClr val="tx1"/>
              </a:solidFill>
            </a:endParaRPr>
          </a:p>
          <a:p>
            <a:pPr marL="285750" indent="-285750">
              <a:buFont typeface="Arial" panose="020B0604020202020204" pitchFamily="34" charset="0"/>
              <a:buChar char="•"/>
            </a:pPr>
            <a:endParaRPr lang="it-IT" dirty="0"/>
          </a:p>
        </p:txBody>
      </p:sp>
      <p:sp>
        <p:nvSpPr>
          <p:cNvPr id="4" name="TextBox 3">
            <a:extLst>
              <a:ext uri="{FF2B5EF4-FFF2-40B4-BE49-F238E27FC236}">
                <a16:creationId xmlns:a16="http://schemas.microsoft.com/office/drawing/2014/main" id="{ABA7AC4B-E536-E79B-C37A-695A0AF6CBE2}"/>
              </a:ext>
            </a:extLst>
          </p:cNvPr>
          <p:cNvSpPr txBox="1"/>
          <p:nvPr/>
        </p:nvSpPr>
        <p:spPr>
          <a:xfrm>
            <a:off x="166584" y="4598081"/>
            <a:ext cx="7612394" cy="1323439"/>
          </a:xfrm>
          <a:prstGeom prst="rect">
            <a:avLst/>
          </a:prstGeom>
          <a:noFill/>
        </p:spPr>
        <p:txBody>
          <a:bodyPr wrap="square" rtlCol="0">
            <a:spAutoFit/>
          </a:bodyPr>
          <a:lstStyle/>
          <a:p>
            <a:pPr marL="708660" lvl="1" indent="-342900">
              <a:buFont typeface="Arial" panose="020B0604020202020204" pitchFamily="34" charset="0"/>
              <a:buChar char="•"/>
            </a:pPr>
            <a:r>
              <a:rPr lang="it-IT" sz="2000" dirty="0">
                <a:solidFill>
                  <a:schemeClr val="tx1"/>
                </a:solidFill>
              </a:rPr>
              <a:t>Minimum and maximum perimeter,</a:t>
            </a:r>
          </a:p>
          <a:p>
            <a:pPr marL="365760" lvl="1" indent="0">
              <a:buNone/>
            </a:pPr>
            <a:r>
              <a:rPr lang="it-IT" sz="2000" dirty="0">
                <a:solidFill>
                  <a:schemeClr val="tx1"/>
                </a:solidFill>
              </a:rPr>
              <a:t> 	the minimum acts as a «repulsive force», the maximum acts 	as a an «attractive force» (raction-repulsion model)</a:t>
            </a:r>
          </a:p>
          <a:p>
            <a:endParaRPr lang="it-IT" dirty="0"/>
          </a:p>
        </p:txBody>
      </p:sp>
      <p:cxnSp>
        <p:nvCxnSpPr>
          <p:cNvPr id="16" name="Straight Arrow Connector 15">
            <a:extLst>
              <a:ext uri="{FF2B5EF4-FFF2-40B4-BE49-F238E27FC236}">
                <a16:creationId xmlns:a16="http://schemas.microsoft.com/office/drawing/2014/main" id="{48B9EE01-33D5-8AED-5382-61FE6651F277}"/>
              </a:ext>
            </a:extLst>
          </p:cNvPr>
          <p:cNvCxnSpPr>
            <a:cxnSpLocks/>
          </p:cNvCxnSpPr>
          <p:nvPr/>
        </p:nvCxnSpPr>
        <p:spPr>
          <a:xfrm flipV="1">
            <a:off x="4212647" y="6415677"/>
            <a:ext cx="187595" cy="357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B9BE149-4CC0-7940-377D-66774CD1369A}"/>
              </a:ext>
            </a:extLst>
          </p:cNvPr>
          <p:cNvPicPr>
            <a:picLocks noChangeAspect="1"/>
          </p:cNvPicPr>
          <p:nvPr/>
        </p:nvPicPr>
        <p:blipFill>
          <a:blip r:embed="rId5"/>
          <a:stretch>
            <a:fillRect/>
          </a:stretch>
        </p:blipFill>
        <p:spPr>
          <a:xfrm rot="8171281">
            <a:off x="4667041" y="5657609"/>
            <a:ext cx="469433" cy="201185"/>
          </a:xfrm>
          <a:prstGeom prst="rect">
            <a:avLst/>
          </a:prstGeom>
        </p:spPr>
      </p:pic>
      <p:pic>
        <p:nvPicPr>
          <p:cNvPr id="19" name="Picture 18">
            <a:extLst>
              <a:ext uri="{FF2B5EF4-FFF2-40B4-BE49-F238E27FC236}">
                <a16:creationId xmlns:a16="http://schemas.microsoft.com/office/drawing/2014/main" id="{623108BE-6101-F5DC-21FF-03207C7CDE94}"/>
              </a:ext>
            </a:extLst>
          </p:cNvPr>
          <p:cNvPicPr>
            <a:picLocks noChangeAspect="1"/>
          </p:cNvPicPr>
          <p:nvPr/>
        </p:nvPicPr>
        <p:blipFill>
          <a:blip r:embed="rId5"/>
          <a:stretch>
            <a:fillRect/>
          </a:stretch>
        </p:blipFill>
        <p:spPr>
          <a:xfrm rot="1410912">
            <a:off x="3669876" y="5834614"/>
            <a:ext cx="469433" cy="201185"/>
          </a:xfrm>
          <a:prstGeom prst="rect">
            <a:avLst/>
          </a:prstGeom>
        </p:spPr>
      </p:pic>
      <p:pic>
        <p:nvPicPr>
          <p:cNvPr id="20" name="Picture 19">
            <a:extLst>
              <a:ext uri="{FF2B5EF4-FFF2-40B4-BE49-F238E27FC236}">
                <a16:creationId xmlns:a16="http://schemas.microsoft.com/office/drawing/2014/main" id="{1F57F46E-8C72-1FFA-B9DF-69279A95A4C4}"/>
              </a:ext>
            </a:extLst>
          </p:cNvPr>
          <p:cNvPicPr>
            <a:picLocks noChangeAspect="1"/>
          </p:cNvPicPr>
          <p:nvPr/>
        </p:nvPicPr>
        <p:blipFill>
          <a:blip r:embed="rId5"/>
          <a:stretch>
            <a:fillRect/>
          </a:stretch>
        </p:blipFill>
        <p:spPr>
          <a:xfrm rot="13616327">
            <a:off x="4692074" y="6204627"/>
            <a:ext cx="469433" cy="201185"/>
          </a:xfrm>
          <a:prstGeom prst="rect">
            <a:avLst/>
          </a:prstGeom>
        </p:spPr>
      </p:pic>
      <p:pic>
        <p:nvPicPr>
          <p:cNvPr id="22" name="Picture 21">
            <a:extLst>
              <a:ext uri="{FF2B5EF4-FFF2-40B4-BE49-F238E27FC236}">
                <a16:creationId xmlns:a16="http://schemas.microsoft.com/office/drawing/2014/main" id="{BE060C9C-E586-FEF4-4BAA-A5225B7480EE}"/>
              </a:ext>
            </a:extLst>
          </p:cNvPr>
          <p:cNvPicPr>
            <a:picLocks noChangeAspect="1"/>
          </p:cNvPicPr>
          <p:nvPr/>
        </p:nvPicPr>
        <p:blipFill>
          <a:blip r:embed="rId5"/>
          <a:stretch>
            <a:fillRect/>
          </a:stretch>
        </p:blipFill>
        <p:spPr>
          <a:xfrm rot="10275755">
            <a:off x="1996338" y="6348661"/>
            <a:ext cx="469433" cy="201185"/>
          </a:xfrm>
          <a:prstGeom prst="rect">
            <a:avLst/>
          </a:prstGeom>
        </p:spPr>
      </p:pic>
      <p:pic>
        <p:nvPicPr>
          <p:cNvPr id="23" name="Picture 22">
            <a:extLst>
              <a:ext uri="{FF2B5EF4-FFF2-40B4-BE49-F238E27FC236}">
                <a16:creationId xmlns:a16="http://schemas.microsoft.com/office/drawing/2014/main" id="{332F8195-2040-8E69-D0C4-077C906110B5}"/>
              </a:ext>
            </a:extLst>
          </p:cNvPr>
          <p:cNvPicPr>
            <a:picLocks noChangeAspect="1"/>
          </p:cNvPicPr>
          <p:nvPr/>
        </p:nvPicPr>
        <p:blipFill>
          <a:blip r:embed="rId5"/>
          <a:stretch>
            <a:fillRect/>
          </a:stretch>
        </p:blipFill>
        <p:spPr>
          <a:xfrm rot="21285043">
            <a:off x="2779229" y="5597647"/>
            <a:ext cx="469433" cy="201185"/>
          </a:xfrm>
          <a:prstGeom prst="rect">
            <a:avLst/>
          </a:prstGeom>
        </p:spPr>
      </p:pic>
      <p:pic>
        <p:nvPicPr>
          <p:cNvPr id="24" name="Picture 23">
            <a:extLst>
              <a:ext uri="{FF2B5EF4-FFF2-40B4-BE49-F238E27FC236}">
                <a16:creationId xmlns:a16="http://schemas.microsoft.com/office/drawing/2014/main" id="{8AF713D2-19BF-C3BA-1B7A-6EA0F54008F6}"/>
              </a:ext>
            </a:extLst>
          </p:cNvPr>
          <p:cNvPicPr>
            <a:picLocks noChangeAspect="1"/>
          </p:cNvPicPr>
          <p:nvPr/>
        </p:nvPicPr>
        <p:blipFill>
          <a:blip r:embed="rId5"/>
          <a:stretch>
            <a:fillRect/>
          </a:stretch>
        </p:blipFill>
        <p:spPr>
          <a:xfrm flipV="1">
            <a:off x="2880799" y="6211635"/>
            <a:ext cx="485871" cy="208230"/>
          </a:xfrm>
          <a:prstGeom prst="rect">
            <a:avLst/>
          </a:prstGeom>
        </p:spPr>
      </p:pic>
      <p:pic>
        <p:nvPicPr>
          <p:cNvPr id="25" name="Picture 24">
            <a:extLst>
              <a:ext uri="{FF2B5EF4-FFF2-40B4-BE49-F238E27FC236}">
                <a16:creationId xmlns:a16="http://schemas.microsoft.com/office/drawing/2014/main" id="{CD158771-0ACA-89CE-2DC8-C2349DC3C338}"/>
              </a:ext>
            </a:extLst>
          </p:cNvPr>
          <p:cNvPicPr>
            <a:picLocks noChangeAspect="1"/>
          </p:cNvPicPr>
          <p:nvPr/>
        </p:nvPicPr>
        <p:blipFill>
          <a:blip r:embed="rId5"/>
          <a:stretch>
            <a:fillRect/>
          </a:stretch>
        </p:blipFill>
        <p:spPr>
          <a:xfrm rot="13408013">
            <a:off x="1869048" y="5699839"/>
            <a:ext cx="497902" cy="213386"/>
          </a:xfrm>
          <a:prstGeom prst="rect">
            <a:avLst/>
          </a:prstGeom>
        </p:spPr>
      </p:pic>
      <p:pic>
        <p:nvPicPr>
          <p:cNvPr id="26" name="Picture 25">
            <a:extLst>
              <a:ext uri="{FF2B5EF4-FFF2-40B4-BE49-F238E27FC236}">
                <a16:creationId xmlns:a16="http://schemas.microsoft.com/office/drawing/2014/main" id="{41A07AB2-313A-15DC-53B9-66236FB91F3F}"/>
              </a:ext>
            </a:extLst>
          </p:cNvPr>
          <p:cNvPicPr>
            <a:picLocks noChangeAspect="1"/>
          </p:cNvPicPr>
          <p:nvPr/>
        </p:nvPicPr>
        <p:blipFill>
          <a:blip r:embed="rId5"/>
          <a:stretch>
            <a:fillRect/>
          </a:stretch>
        </p:blipFill>
        <p:spPr>
          <a:xfrm rot="3625319">
            <a:off x="2609624" y="6423727"/>
            <a:ext cx="556397" cy="238455"/>
          </a:xfrm>
          <a:prstGeom prst="rect">
            <a:avLst/>
          </a:prstGeom>
        </p:spPr>
      </p:pic>
    </p:spTree>
    <p:extLst>
      <p:ext uri="{BB962C8B-B14F-4D97-AF65-F5344CB8AC3E}">
        <p14:creationId xmlns:p14="http://schemas.microsoft.com/office/powerpoint/2010/main" val="2455372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3647220" y="190500"/>
            <a:ext cx="9144000" cy="1143000"/>
          </a:xfrm>
        </p:spPr>
        <p:txBody>
          <a:bodyPr/>
          <a:lstStyle/>
          <a:p>
            <a:r>
              <a:rPr lang="it-IT" dirty="0"/>
              <a:t> The experiment</a:t>
            </a:r>
            <a:br>
              <a:rPr lang="it-IT" dirty="0"/>
            </a:br>
            <a:r>
              <a:rPr lang="it-IT" dirty="0"/>
              <a:t>	</a:t>
            </a:r>
            <a:r>
              <a:rPr lang="it-IT" sz="2000" dirty="0"/>
              <a:t>Specifications</a:t>
            </a:r>
            <a:endParaRPr sz="2000" dirty="0"/>
          </a:p>
        </p:txBody>
      </p:sp>
      <p:pic>
        <p:nvPicPr>
          <p:cNvPr id="3" name="Picture 2" descr="A picture containing insect&#10;&#10;Description automatically generated">
            <a:extLst>
              <a:ext uri="{FF2B5EF4-FFF2-40B4-BE49-F238E27FC236}">
                <a16:creationId xmlns:a16="http://schemas.microsoft.com/office/drawing/2014/main" id="{738FA3EF-6649-4415-8092-EFC9C70EA7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1560" y="3872818"/>
            <a:ext cx="3960440" cy="2985182"/>
          </a:xfrm>
          <a:prstGeom prst="rect">
            <a:avLst/>
          </a:prstGeom>
        </p:spPr>
      </p:pic>
      <p:sp>
        <p:nvSpPr>
          <p:cNvPr id="4" name="Content Placeholder 3">
            <a:extLst>
              <a:ext uri="{FF2B5EF4-FFF2-40B4-BE49-F238E27FC236}">
                <a16:creationId xmlns:a16="http://schemas.microsoft.com/office/drawing/2014/main" id="{CBD3EB27-EE91-448B-2D07-498B6ADC1B21}"/>
              </a:ext>
            </a:extLst>
          </p:cNvPr>
          <p:cNvSpPr>
            <a:spLocks noGrp="1"/>
          </p:cNvSpPr>
          <p:nvPr>
            <p:ph idx="1"/>
          </p:nvPr>
        </p:nvSpPr>
        <p:spPr>
          <a:xfrm>
            <a:off x="983432" y="1333500"/>
            <a:ext cx="9504040" cy="4975820"/>
          </a:xfrm>
        </p:spPr>
        <p:txBody>
          <a:bodyPr>
            <a:normAutofit fontScale="32500" lnSpcReduction="20000"/>
          </a:bodyPr>
          <a:lstStyle/>
          <a:p>
            <a:pPr marL="0" indent="0">
              <a:buNone/>
            </a:pPr>
            <a:r>
              <a:rPr lang="it-IT" sz="6200" dirty="0">
                <a:solidFill>
                  <a:schemeClr val="accent1">
                    <a:lumMod val="75000"/>
                  </a:schemeClr>
                </a:solidFill>
              </a:rPr>
              <a:t>Ants</a:t>
            </a:r>
          </a:p>
          <a:p>
            <a:r>
              <a:rPr lang="it-IT" sz="6200" dirty="0">
                <a:solidFill>
                  <a:schemeClr val="tx1"/>
                </a:solidFill>
              </a:rPr>
              <a:t>Location (xcor, ycor)</a:t>
            </a:r>
          </a:p>
          <a:p>
            <a:r>
              <a:rPr lang="it-IT" sz="6200" dirty="0">
                <a:solidFill>
                  <a:schemeClr val="tx1"/>
                </a:solidFill>
              </a:rPr>
              <a:t>Laden(?): </a:t>
            </a:r>
          </a:p>
          <a:p>
            <a:pPr lvl="1"/>
            <a:r>
              <a:rPr lang="it-IT" sz="6200" dirty="0">
                <a:solidFill>
                  <a:schemeClr val="tx1"/>
                </a:solidFill>
              </a:rPr>
              <a:t>True or flase, defines if an ant is carryng an object or not</a:t>
            </a:r>
          </a:p>
          <a:p>
            <a:r>
              <a:rPr lang="it-IT" sz="6200" dirty="0">
                <a:solidFill>
                  <a:schemeClr val="tx1"/>
                </a:solidFill>
              </a:rPr>
              <a:t>Energy:</a:t>
            </a:r>
          </a:p>
          <a:p>
            <a:pPr lvl="1">
              <a:lnSpc>
                <a:spcPct val="120000"/>
              </a:lnSpc>
            </a:pPr>
            <a:r>
              <a:rPr lang="it-IT" sz="6200" dirty="0">
                <a:solidFill>
                  <a:schemeClr val="tx1"/>
                </a:solidFill>
              </a:rPr>
              <a:t>Defines the lifespan of the agent. Each time the agent picks up an object the energy is reduced. That ant will die when the energy is 0. </a:t>
            </a:r>
          </a:p>
          <a:p>
            <a:pPr marL="365760" lvl="1" indent="0">
              <a:buNone/>
            </a:pPr>
            <a:r>
              <a:rPr lang="it-IT" sz="6200" dirty="0">
                <a:solidFill>
                  <a:schemeClr val="tx1"/>
                </a:solidFill>
              </a:rPr>
              <a:t>   </a:t>
            </a:r>
          </a:p>
          <a:p>
            <a:r>
              <a:rPr lang="it-IT" sz="6200" dirty="0">
                <a:solidFill>
                  <a:schemeClr val="tx1"/>
                </a:solidFill>
              </a:rPr>
              <a:t>Delay:</a:t>
            </a:r>
          </a:p>
          <a:p>
            <a:pPr lvl="1">
              <a:lnSpc>
                <a:spcPct val="120000"/>
              </a:lnSpc>
            </a:pPr>
            <a:r>
              <a:rPr lang="it-IT" sz="6200" dirty="0">
                <a:solidFill>
                  <a:schemeClr val="tx1"/>
                </a:solidFill>
              </a:rPr>
              <a:t>Used to simulate the ant roaming inside the nest. Before evaluating if an agent shoul drop or pick up an object, it must wait n-steps, where n is defined by the delay.This is the «cool down» dealy.</a:t>
            </a:r>
            <a:endParaRPr lang="it-IT" sz="2200" dirty="0"/>
          </a:p>
        </p:txBody>
      </p:sp>
      <p:sp>
        <p:nvSpPr>
          <p:cNvPr id="14" name="Slide Number Placeholder 13">
            <a:extLst>
              <a:ext uri="{FF2B5EF4-FFF2-40B4-BE49-F238E27FC236}">
                <a16:creationId xmlns:a16="http://schemas.microsoft.com/office/drawing/2014/main" id="{AD283B10-36AF-F9BF-EFFA-ED8A19644606}"/>
              </a:ext>
            </a:extLst>
          </p:cNvPr>
          <p:cNvSpPr>
            <a:spLocks noGrp="1"/>
          </p:cNvSpPr>
          <p:nvPr>
            <p:ph type="sldNum" sz="quarter" idx="12"/>
          </p:nvPr>
        </p:nvSpPr>
        <p:spPr/>
        <p:txBody>
          <a:bodyPr/>
          <a:lstStyle/>
          <a:p>
            <a:fld id="{E31375A4-56A4-47D6-9801-1991572033F7}" type="slidenum">
              <a:rPr lang="en-US" smtClean="0"/>
              <a:t>7</a:t>
            </a:fld>
            <a:r>
              <a:rPr lang="en-US" dirty="0"/>
              <a:t>/18</a:t>
            </a:r>
          </a:p>
        </p:txBody>
      </p:sp>
    </p:spTree>
    <p:extLst>
      <p:ext uri="{BB962C8B-B14F-4D97-AF65-F5344CB8AC3E}">
        <p14:creationId xmlns:p14="http://schemas.microsoft.com/office/powerpoint/2010/main" val="1984645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3647220" y="190500"/>
            <a:ext cx="9144000" cy="1143000"/>
          </a:xfrm>
        </p:spPr>
        <p:txBody>
          <a:bodyPr/>
          <a:lstStyle/>
          <a:p>
            <a:r>
              <a:rPr lang="it-IT" dirty="0"/>
              <a:t> The experiment</a:t>
            </a:r>
            <a:br>
              <a:rPr lang="it-IT" dirty="0"/>
            </a:br>
            <a:r>
              <a:rPr lang="it-IT" dirty="0"/>
              <a:t>	</a:t>
            </a:r>
            <a:r>
              <a:rPr lang="it-IT" sz="2000" dirty="0"/>
              <a:t>Specifications</a:t>
            </a:r>
            <a:endParaRPr sz="2000" dirty="0"/>
          </a:p>
        </p:txBody>
      </p:sp>
      <p:pic>
        <p:nvPicPr>
          <p:cNvPr id="3" name="Picture 2" descr="A picture containing insect&#10;&#10;Description automatically generated">
            <a:extLst>
              <a:ext uri="{FF2B5EF4-FFF2-40B4-BE49-F238E27FC236}">
                <a16:creationId xmlns:a16="http://schemas.microsoft.com/office/drawing/2014/main" id="{738FA3EF-6649-4415-8092-EFC9C70EA7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02652" y="4604779"/>
            <a:ext cx="2989348" cy="2253221"/>
          </a:xfrm>
          <a:prstGeom prst="rect">
            <a:avLst/>
          </a:prstGeom>
        </p:spPr>
      </p:pic>
      <p:sp>
        <p:nvSpPr>
          <p:cNvPr id="4" name="Content Placeholder 3">
            <a:extLst>
              <a:ext uri="{FF2B5EF4-FFF2-40B4-BE49-F238E27FC236}">
                <a16:creationId xmlns:a16="http://schemas.microsoft.com/office/drawing/2014/main" id="{6A488F67-C760-18D9-2352-B76AC143A7FA}"/>
              </a:ext>
            </a:extLst>
          </p:cNvPr>
          <p:cNvSpPr>
            <a:spLocks noGrp="1"/>
          </p:cNvSpPr>
          <p:nvPr>
            <p:ph idx="1"/>
          </p:nvPr>
        </p:nvSpPr>
        <p:spPr>
          <a:xfrm>
            <a:off x="983432" y="1343696"/>
            <a:ext cx="9361040" cy="4533575"/>
          </a:xfrm>
        </p:spPr>
        <p:txBody>
          <a:bodyPr/>
          <a:lstStyle/>
          <a:p>
            <a:r>
              <a:rPr lang="it-IT" sz="2400" dirty="0">
                <a:solidFill>
                  <a:schemeClr val="accent1">
                    <a:lumMod val="75000"/>
                  </a:schemeClr>
                </a:solidFill>
              </a:rPr>
              <a:t>The core algorithm</a:t>
            </a:r>
          </a:p>
          <a:p>
            <a:pPr marL="342900" indent="-342900" algn="just">
              <a:buFont typeface="+mj-lt"/>
              <a:buAutoNum type="arabicPeriod"/>
            </a:pPr>
            <a:r>
              <a:rPr lang="it-IT" dirty="0">
                <a:solidFill>
                  <a:schemeClr val="tx1"/>
                </a:solidFill>
              </a:rPr>
              <a:t>Laden ants carry objects around the environment and at every step (after delay) they evaluate what placement score the carried object would have if it were to be deposited at the current point. That score will be used to probabilistically determine whether the object should be dropped. </a:t>
            </a:r>
          </a:p>
          <a:p>
            <a:pPr marL="342900" indent="-342900" algn="just">
              <a:buFont typeface="+mj-lt"/>
              <a:buAutoNum type="arabicPeriod"/>
            </a:pPr>
            <a:r>
              <a:rPr lang="it-IT" dirty="0">
                <a:solidFill>
                  <a:schemeClr val="tx1"/>
                </a:solidFill>
              </a:rPr>
              <a:t>When evaluating the placement score of an object, the ant counts how many nearby objects fall within the minimum perimeter (these contributes with a predefined penalty) and how many fall within the maximum perimeter (these contributes with a predefined bonus).</a:t>
            </a:r>
          </a:p>
          <a:p>
            <a:pPr marL="342900" indent="-342900" algn="just">
              <a:buFont typeface="+mj-lt"/>
              <a:buAutoNum type="arabicPeriod"/>
            </a:pPr>
            <a:r>
              <a:rPr lang="it-IT" dirty="0">
                <a:solidFill>
                  <a:schemeClr val="tx1"/>
                </a:solidFill>
              </a:rPr>
              <a:t>As a result, groups of smaller objects will tend to «force out» larger objects.</a:t>
            </a:r>
          </a:p>
        </p:txBody>
      </p:sp>
      <p:pic>
        <p:nvPicPr>
          <p:cNvPr id="5" name="Picture 4">
            <a:extLst>
              <a:ext uri="{FF2B5EF4-FFF2-40B4-BE49-F238E27FC236}">
                <a16:creationId xmlns:a16="http://schemas.microsoft.com/office/drawing/2014/main" id="{7AFB6E42-8FFA-27B4-186B-406C1CFCB4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808" y="4947392"/>
            <a:ext cx="1844037" cy="1726332"/>
          </a:xfrm>
          <a:prstGeom prst="ellipse">
            <a:avLst/>
          </a:prstGeom>
          <a:ln>
            <a:noFill/>
          </a:ln>
          <a:effectLst>
            <a:softEdge rad="112500"/>
          </a:effectLst>
        </p:spPr>
      </p:pic>
      <p:sp>
        <p:nvSpPr>
          <p:cNvPr id="6" name="Slide Number Placeholder 5">
            <a:extLst>
              <a:ext uri="{FF2B5EF4-FFF2-40B4-BE49-F238E27FC236}">
                <a16:creationId xmlns:a16="http://schemas.microsoft.com/office/drawing/2014/main" id="{9C6AB141-84F7-889B-6183-0738A40F3989}"/>
              </a:ext>
            </a:extLst>
          </p:cNvPr>
          <p:cNvSpPr>
            <a:spLocks noGrp="1"/>
          </p:cNvSpPr>
          <p:nvPr>
            <p:ph type="sldNum" sz="quarter" idx="12"/>
          </p:nvPr>
        </p:nvSpPr>
        <p:spPr>
          <a:xfrm>
            <a:off x="9925372" y="6410324"/>
            <a:ext cx="838200" cy="257176"/>
          </a:xfrm>
        </p:spPr>
        <p:txBody>
          <a:bodyPr/>
          <a:lstStyle/>
          <a:p>
            <a:fld id="{E31375A4-56A4-47D6-9801-1991572033F7}" type="slidenum">
              <a:rPr lang="en-US" smtClean="0"/>
              <a:t>8</a:t>
            </a:fld>
            <a:r>
              <a:rPr lang="en-US" dirty="0"/>
              <a:t>/18</a:t>
            </a:r>
          </a:p>
        </p:txBody>
      </p:sp>
    </p:spTree>
    <p:extLst>
      <p:ext uri="{BB962C8B-B14F-4D97-AF65-F5344CB8AC3E}">
        <p14:creationId xmlns:p14="http://schemas.microsoft.com/office/powerpoint/2010/main" val="2554439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3647220" y="190500"/>
            <a:ext cx="9144000" cy="1143000"/>
          </a:xfrm>
        </p:spPr>
        <p:txBody>
          <a:bodyPr/>
          <a:lstStyle/>
          <a:p>
            <a:r>
              <a:rPr lang="it-IT" dirty="0"/>
              <a:t> The experiment</a:t>
            </a:r>
            <a:br>
              <a:rPr lang="it-IT" dirty="0"/>
            </a:br>
            <a:r>
              <a:rPr lang="it-IT" dirty="0"/>
              <a:t>	</a:t>
            </a:r>
            <a:r>
              <a:rPr lang="it-IT" sz="2000" dirty="0"/>
              <a:t>Specifications</a:t>
            </a:r>
            <a:endParaRPr sz="2000" dirty="0"/>
          </a:p>
        </p:txBody>
      </p:sp>
      <p:pic>
        <p:nvPicPr>
          <p:cNvPr id="3" name="Picture 2" descr="A picture containing insect&#10;&#10;Description automatically generated">
            <a:extLst>
              <a:ext uri="{FF2B5EF4-FFF2-40B4-BE49-F238E27FC236}">
                <a16:creationId xmlns:a16="http://schemas.microsoft.com/office/drawing/2014/main" id="{738FA3EF-6649-4415-8092-EFC9C70EA7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02652" y="4604779"/>
            <a:ext cx="2989348" cy="2253221"/>
          </a:xfrm>
          <a:prstGeom prst="rect">
            <a:avLst/>
          </a:prstGeom>
        </p:spPr>
      </p:pic>
      <p:sp>
        <p:nvSpPr>
          <p:cNvPr id="4" name="Content Placeholder 3">
            <a:extLst>
              <a:ext uri="{FF2B5EF4-FFF2-40B4-BE49-F238E27FC236}">
                <a16:creationId xmlns:a16="http://schemas.microsoft.com/office/drawing/2014/main" id="{6A488F67-C760-18D9-2352-B76AC143A7FA}"/>
              </a:ext>
            </a:extLst>
          </p:cNvPr>
          <p:cNvSpPr>
            <a:spLocks noGrp="1"/>
          </p:cNvSpPr>
          <p:nvPr>
            <p:ph idx="1"/>
          </p:nvPr>
        </p:nvSpPr>
        <p:spPr>
          <a:xfrm>
            <a:off x="983432" y="1343696"/>
            <a:ext cx="9361040" cy="4533575"/>
          </a:xfrm>
        </p:spPr>
        <p:txBody>
          <a:bodyPr/>
          <a:lstStyle/>
          <a:p>
            <a:r>
              <a:rPr lang="it-IT" sz="2400" dirty="0">
                <a:solidFill>
                  <a:schemeClr val="accent1">
                    <a:lumMod val="75000"/>
                  </a:schemeClr>
                </a:solidFill>
              </a:rPr>
              <a:t>The core algorithm</a:t>
            </a:r>
          </a:p>
          <a:p>
            <a:pPr marL="342900" indent="-342900" algn="just">
              <a:buFont typeface="+mj-lt"/>
              <a:buAutoNum type="arabicPeriod"/>
            </a:pPr>
            <a:r>
              <a:rPr lang="it-IT" dirty="0">
                <a:solidFill>
                  <a:schemeClr val="tx1"/>
                </a:solidFill>
              </a:rPr>
              <a:t>Laden ants carry objects around the environment and at every step (after delay) they evaluate what placement score the carried object would have if it would be deposited at the current point. That score will be used to probabilistically determine whether the object should be dropped. </a:t>
            </a:r>
          </a:p>
          <a:p>
            <a:pPr marL="342900" indent="-342900" algn="just">
              <a:buFont typeface="+mj-lt"/>
              <a:buAutoNum type="arabicPeriod"/>
            </a:pPr>
            <a:r>
              <a:rPr lang="it-IT" dirty="0">
                <a:solidFill>
                  <a:schemeClr val="tx1"/>
                </a:solidFill>
              </a:rPr>
              <a:t>When evaluating the placement score of an object, the ant counts how many nearby objects fall within the minimum perimeter (these contributes with a predefined penalty) and how many fall within the maximum perimeter (these contributes with a predefined bonus).</a:t>
            </a:r>
          </a:p>
          <a:p>
            <a:pPr marL="342900" indent="-342900" algn="just">
              <a:buFont typeface="+mj-lt"/>
              <a:buAutoNum type="arabicPeriod"/>
            </a:pPr>
            <a:r>
              <a:rPr lang="it-IT" dirty="0">
                <a:solidFill>
                  <a:schemeClr val="tx1"/>
                </a:solidFill>
              </a:rPr>
              <a:t>As a result groups of smaller objects will tend to «force out» larger objects.</a:t>
            </a:r>
          </a:p>
        </p:txBody>
      </p:sp>
      <p:pic>
        <p:nvPicPr>
          <p:cNvPr id="5" name="Picture 4">
            <a:extLst>
              <a:ext uri="{FF2B5EF4-FFF2-40B4-BE49-F238E27FC236}">
                <a16:creationId xmlns:a16="http://schemas.microsoft.com/office/drawing/2014/main" id="{7AFB6E42-8FFA-27B4-186B-406C1CFCB4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808" y="4947392"/>
            <a:ext cx="1844037" cy="1726332"/>
          </a:xfrm>
          <a:prstGeom prst="ellipse">
            <a:avLst/>
          </a:prstGeom>
          <a:ln>
            <a:noFill/>
          </a:ln>
          <a:effectLst>
            <a:softEdge rad="112500"/>
          </a:effectLst>
        </p:spPr>
      </p:pic>
      <p:sp>
        <p:nvSpPr>
          <p:cNvPr id="2" name="Thought Bubble: Cloud 1">
            <a:extLst>
              <a:ext uri="{FF2B5EF4-FFF2-40B4-BE49-F238E27FC236}">
                <a16:creationId xmlns:a16="http://schemas.microsoft.com/office/drawing/2014/main" id="{A1A393FE-547F-C948-C0BB-F18BE48A505B}"/>
              </a:ext>
            </a:extLst>
          </p:cNvPr>
          <p:cNvSpPr/>
          <p:nvPr/>
        </p:nvSpPr>
        <p:spPr>
          <a:xfrm>
            <a:off x="10235081" y="3378587"/>
            <a:ext cx="1872208" cy="1548752"/>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TextBox 5">
            <a:extLst>
              <a:ext uri="{FF2B5EF4-FFF2-40B4-BE49-F238E27FC236}">
                <a16:creationId xmlns:a16="http://schemas.microsoft.com/office/drawing/2014/main" id="{07B087AB-FDD3-2A3F-270C-6353EE05B21A}"/>
              </a:ext>
            </a:extLst>
          </p:cNvPr>
          <p:cNvSpPr txBox="1"/>
          <p:nvPr/>
        </p:nvSpPr>
        <p:spPr>
          <a:xfrm>
            <a:off x="10514402" y="3783631"/>
            <a:ext cx="1512168" cy="369332"/>
          </a:xfrm>
          <a:prstGeom prst="rect">
            <a:avLst/>
          </a:prstGeom>
          <a:noFill/>
        </p:spPr>
        <p:txBody>
          <a:bodyPr wrap="square" rtlCol="0">
            <a:spAutoFit/>
          </a:bodyPr>
          <a:lstStyle/>
          <a:p>
            <a:r>
              <a:rPr lang="it-IT" dirty="0"/>
              <a:t>Pheromone ?</a:t>
            </a:r>
          </a:p>
        </p:txBody>
      </p:sp>
      <p:sp>
        <p:nvSpPr>
          <p:cNvPr id="8" name="Slide Number Placeholder 7">
            <a:extLst>
              <a:ext uri="{FF2B5EF4-FFF2-40B4-BE49-F238E27FC236}">
                <a16:creationId xmlns:a16="http://schemas.microsoft.com/office/drawing/2014/main" id="{09B19D64-FCE3-9619-96C4-6410F115843B}"/>
              </a:ext>
            </a:extLst>
          </p:cNvPr>
          <p:cNvSpPr>
            <a:spLocks noGrp="1"/>
          </p:cNvSpPr>
          <p:nvPr>
            <p:ph type="sldNum" sz="quarter" idx="12"/>
          </p:nvPr>
        </p:nvSpPr>
        <p:spPr>
          <a:xfrm>
            <a:off x="9925372" y="6410324"/>
            <a:ext cx="838200" cy="257176"/>
          </a:xfrm>
        </p:spPr>
        <p:txBody>
          <a:bodyPr/>
          <a:lstStyle/>
          <a:p>
            <a:fld id="{E31375A4-56A4-47D6-9801-1991572033F7}" type="slidenum">
              <a:rPr lang="en-US" smtClean="0"/>
              <a:t>9</a:t>
            </a:fld>
            <a:r>
              <a:rPr lang="en-US" dirty="0"/>
              <a:t>/18</a:t>
            </a:r>
          </a:p>
        </p:txBody>
      </p:sp>
    </p:spTree>
    <p:extLst>
      <p:ext uri="{BB962C8B-B14F-4D97-AF65-F5344CB8AC3E}">
        <p14:creationId xmlns:p14="http://schemas.microsoft.com/office/powerpoint/2010/main" val="1585450010"/>
      </p:ext>
    </p:extLst>
  </p:cSld>
  <p:clrMapOvr>
    <a:masterClrMapping/>
  </p:clrMapOvr>
</p:sld>
</file>

<file path=ppt/theme/theme1.xml><?xml version="1.0" encoding="utf-8"?>
<a:theme xmlns:a="http://schemas.openxmlformats.org/drawingml/2006/main" name="Tech Computer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901026.potx" id="{FD85E87A-7813-4F67-9E59-69B5487A1910}" vid="{BDF94C36-3ACF-4CF1-939F-F4211E6D666F}"/>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technology circuit board design presentation (widescreen)</Template>
  <TotalTime>1002</TotalTime>
  <Words>1475</Words>
  <Application>Microsoft Office PowerPoint</Application>
  <PresentationFormat>Widescreen</PresentationFormat>
  <Paragraphs>142</Paragraphs>
  <Slides>19</Slides>
  <Notes>0</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Arial</vt:lpstr>
      <vt:lpstr>Candara</vt:lpstr>
      <vt:lpstr>CMMI10</vt:lpstr>
      <vt:lpstr>CMMI7</vt:lpstr>
      <vt:lpstr>CMR10</vt:lpstr>
      <vt:lpstr>CMSY10</vt:lpstr>
      <vt:lpstr>Consolas</vt:lpstr>
      <vt:lpstr>NimbusRomNo9L-Medi</vt:lpstr>
      <vt:lpstr>NimbusRomNo9L-Regu</vt:lpstr>
      <vt:lpstr>NimbusRomNo9L-ReguItal</vt:lpstr>
      <vt:lpstr>Tech Computer 16x9</vt:lpstr>
      <vt:lpstr>Distributed AI</vt:lpstr>
      <vt:lpstr>What is it ?</vt:lpstr>
      <vt:lpstr>What is it ?</vt:lpstr>
      <vt:lpstr>PowerPoint Presentation</vt:lpstr>
      <vt:lpstr> The experiment  Specifications</vt:lpstr>
      <vt:lpstr> The experiment  Specifications</vt:lpstr>
      <vt:lpstr> The experiment  Specifications</vt:lpstr>
      <vt:lpstr> The experiment  Specifications</vt:lpstr>
      <vt:lpstr> The experiment  Specifications</vt:lpstr>
      <vt:lpstr> The experiment  Specifications</vt:lpstr>
      <vt:lpstr> The experiment  Specifications</vt:lpstr>
      <vt:lpstr> The experiment  Specifications</vt:lpstr>
      <vt:lpstr> The experiment  Specifications</vt:lpstr>
      <vt:lpstr>Algorithm performance </vt:lpstr>
      <vt:lpstr>Algorithm performance </vt:lpstr>
      <vt:lpstr> The experiment  Results</vt:lpstr>
      <vt:lpstr>Some problems</vt:lpstr>
      <vt:lpstr>Conclusions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Distributed AI</dc:title>
  <dc:creator>GABRIELE ROSATI</dc:creator>
  <cp:lastModifiedBy>GABRIELE ROSATI</cp:lastModifiedBy>
  <cp:revision>143</cp:revision>
  <dcterms:created xsi:type="dcterms:W3CDTF">2022-04-15T17:32:10Z</dcterms:created>
  <dcterms:modified xsi:type="dcterms:W3CDTF">2022-06-11T17:28:59Z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